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Slides/notesSlide1.xml" ContentType="application/vnd.openxmlformats-officedocument.presentationml.notes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703" r:id="rId1"/>
  </p:sldMasterIdLst>
  <p:notesMasterIdLst>
    <p:notesMasterId r:id="rId2"/>
  </p:notesMasterIdLst>
  <p:sldIdLst>
    <p:sldId id="292" r:id="rId3"/>
    <p:sldId id="293" r:id="rId4"/>
    <p:sldId id="294" r:id="rId5"/>
    <p:sldId id="295" r:id="rId6"/>
    <p:sldId id="296" r:id="rId7"/>
    <p:sldId id="297" r:id="rId8"/>
    <p:sldId id="298" r:id="rId9"/>
    <p:sldId id="299" r:id="rId10"/>
    <p:sldId id="300" r:id="rId11"/>
    <p:sldId id="301" r:id="rId12"/>
    <p:sldId id="302" r:id="rId13"/>
    <p:sldId id="303" r:id="rId14"/>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tableStyles" Target="tableStyles.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51" name=""/>
        <p:cNvGrpSpPr/>
        <p:nvPr/>
      </p:nvGrpSpPr>
      <p:grpSpPr>
        <a:xfrm>
          <a:off x="0" y="0"/>
          <a:ext cx="0" cy="0"/>
          <a:chOff x="0" y="0"/>
          <a:chExt cx="0" cy="0"/>
        </a:xfrm>
      </p:grpSpPr>
      <p:sp>
        <p:nvSpPr>
          <p:cNvPr id="1048654"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55"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56"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57"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8"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59"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598" name=""/>
          <p:cNvSpPr>
            <a:spLocks noGrp="1"/>
          </p:cNvSpPr>
          <p:nvPr>
            <p:ph type="body"/>
          </p:nvPr>
        </p:nvSpPr>
        <p:spPr/>
        <p:txBody>
          <a:bodyPr/>
          <a:p>
            <a:endParaRPr altLang="en-US" 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4"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45" name=""/>
        <p:cNvGrpSpPr/>
        <p:nvPr/>
      </p:nvGrpSpPr>
      <p:grpSpPr>
        <a:xfrm>
          <a:off x="0" y="0"/>
          <a:ext cx="0" cy="0"/>
          <a:chOff x="0" y="0"/>
          <a:chExt cx="0" cy="0"/>
        </a:xfrm>
      </p:grpSpPr>
      <p:sp>
        <p:nvSpPr>
          <p:cNvPr id="1048621" name="Title 1"/>
          <p:cNvSpPr>
            <a:spLocks noGrp="1"/>
          </p:cNvSpPr>
          <p:nvPr>
            <p:ph type="title"/>
          </p:nvPr>
        </p:nvSpPr>
        <p:spPr/>
        <p:txBody>
          <a:bodyPr/>
          <a:p>
            <a:r>
              <a:rPr altLang="zh-CN" lang="en-US" smtClean="0"/>
              <a:t>Click to edit Master title style</a:t>
            </a:r>
            <a:endParaRPr dirty="0" lang="en-US"/>
          </a:p>
        </p:txBody>
      </p:sp>
      <p:sp>
        <p:nvSpPr>
          <p:cNvPr id="1048622"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4" name="Footer Placeholder 4"/>
          <p:cNvSpPr>
            <a:spLocks noGrp="1"/>
          </p:cNvSpPr>
          <p:nvPr>
            <p:ph type="ftr" sz="quarter" idx="11"/>
          </p:nvPr>
        </p:nvSpPr>
        <p:spPr/>
        <p:txBody>
          <a:bodyPr/>
          <a:p>
            <a:endParaRPr altLang="en-US" lang="zh-CN"/>
          </a:p>
        </p:txBody>
      </p:sp>
      <p:sp>
        <p:nvSpPr>
          <p:cNvPr id="104862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42" name=""/>
        <p:cNvGrpSpPr/>
        <p:nvPr/>
      </p:nvGrpSpPr>
      <p:grpSpPr>
        <a:xfrm>
          <a:off x="0" y="0"/>
          <a:ext cx="0" cy="0"/>
          <a:chOff x="0" y="0"/>
          <a:chExt cx="0" cy="0"/>
        </a:xfrm>
      </p:grpSpPr>
      <p:sp>
        <p:nvSpPr>
          <p:cNvPr id="1048605"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606"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07"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8" name="Footer Placeholder 4"/>
          <p:cNvSpPr>
            <a:spLocks noGrp="1"/>
          </p:cNvSpPr>
          <p:nvPr>
            <p:ph type="ftr" sz="quarter" idx="11"/>
          </p:nvPr>
        </p:nvSpPr>
        <p:spPr/>
        <p:txBody>
          <a:bodyPr/>
          <a:p>
            <a:endParaRPr altLang="en-US" lang="zh-CN"/>
          </a:p>
        </p:txBody>
      </p:sp>
      <p:sp>
        <p:nvSpPr>
          <p:cNvPr id="1048609"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43" name=""/>
        <p:cNvGrpSpPr/>
        <p:nvPr/>
      </p:nvGrpSpPr>
      <p:grpSpPr>
        <a:xfrm>
          <a:off x="0" y="0"/>
          <a:ext cx="0" cy="0"/>
          <a:chOff x="0" y="0"/>
          <a:chExt cx="0" cy="0"/>
        </a:xfrm>
      </p:grpSpPr>
      <p:sp>
        <p:nvSpPr>
          <p:cNvPr id="1048610" name="Title 1"/>
          <p:cNvSpPr>
            <a:spLocks noGrp="1"/>
          </p:cNvSpPr>
          <p:nvPr>
            <p:ph type="title"/>
          </p:nvPr>
        </p:nvSpPr>
        <p:spPr/>
        <p:txBody>
          <a:bodyPr/>
          <a:p>
            <a:r>
              <a:rPr altLang="zh-CN" lang="en-US" smtClean="0"/>
              <a:t>Click to edit Master title style</a:t>
            </a:r>
            <a:endParaRPr dirty="0" lang="en-US"/>
          </a:p>
        </p:txBody>
      </p:sp>
      <p:sp>
        <p:nvSpPr>
          <p:cNvPr id="1048611"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2"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3" name="Footer Placeholder 4"/>
          <p:cNvSpPr>
            <a:spLocks noGrp="1"/>
          </p:cNvSpPr>
          <p:nvPr>
            <p:ph type="ftr" sz="quarter" idx="11"/>
          </p:nvPr>
        </p:nvSpPr>
        <p:spPr/>
        <p:txBody>
          <a:bodyPr/>
          <a:p>
            <a:endParaRPr altLang="en-US" lang="zh-CN"/>
          </a:p>
        </p:txBody>
      </p:sp>
      <p:sp>
        <p:nvSpPr>
          <p:cNvPr id="1048614"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46" name=""/>
        <p:cNvGrpSpPr/>
        <p:nvPr/>
      </p:nvGrpSpPr>
      <p:grpSpPr>
        <a:xfrm>
          <a:off x="0" y="0"/>
          <a:ext cx="0" cy="0"/>
          <a:chOff x="0" y="0"/>
          <a:chExt cx="0" cy="0"/>
        </a:xfrm>
      </p:grpSpPr>
      <p:sp>
        <p:nvSpPr>
          <p:cNvPr id="1048626"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27"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28"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9" name="Footer Placeholder 4"/>
          <p:cNvSpPr>
            <a:spLocks noGrp="1"/>
          </p:cNvSpPr>
          <p:nvPr>
            <p:ph type="ftr" sz="quarter" idx="11"/>
          </p:nvPr>
        </p:nvSpPr>
        <p:spPr/>
        <p:txBody>
          <a:bodyPr/>
          <a:p>
            <a:endParaRPr altLang="en-US" lang="zh-CN"/>
          </a:p>
        </p:txBody>
      </p:sp>
      <p:sp>
        <p:nvSpPr>
          <p:cNvPr id="1048630"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47" name=""/>
        <p:cNvGrpSpPr/>
        <p:nvPr/>
      </p:nvGrpSpPr>
      <p:grpSpPr>
        <a:xfrm>
          <a:off x="0" y="0"/>
          <a:ext cx="0" cy="0"/>
          <a:chOff x="0" y="0"/>
          <a:chExt cx="0" cy="0"/>
        </a:xfrm>
      </p:grpSpPr>
      <p:sp>
        <p:nvSpPr>
          <p:cNvPr id="1048631" name="Title 1"/>
          <p:cNvSpPr>
            <a:spLocks noGrp="1"/>
          </p:cNvSpPr>
          <p:nvPr>
            <p:ph type="title"/>
          </p:nvPr>
        </p:nvSpPr>
        <p:spPr/>
        <p:txBody>
          <a:bodyPr/>
          <a:p>
            <a:r>
              <a:rPr altLang="zh-CN" lang="en-US" smtClean="0"/>
              <a:t>Click to edit Master title style</a:t>
            </a:r>
            <a:endParaRPr dirty="0" lang="en-US"/>
          </a:p>
        </p:txBody>
      </p:sp>
      <p:sp>
        <p:nvSpPr>
          <p:cNvPr id="1048632"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3"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4"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5" name="Footer Placeholder 5"/>
          <p:cNvSpPr>
            <a:spLocks noGrp="1"/>
          </p:cNvSpPr>
          <p:nvPr>
            <p:ph type="ftr" sz="quarter" idx="11"/>
          </p:nvPr>
        </p:nvSpPr>
        <p:spPr/>
        <p:txBody>
          <a:bodyPr/>
          <a:p>
            <a:endParaRPr altLang="en-US" lang="zh-CN"/>
          </a:p>
        </p:txBody>
      </p:sp>
      <p:sp>
        <p:nvSpPr>
          <p:cNvPr id="1048636"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48" name=""/>
        <p:cNvGrpSpPr/>
        <p:nvPr/>
      </p:nvGrpSpPr>
      <p:grpSpPr>
        <a:xfrm>
          <a:off x="0" y="0"/>
          <a:ext cx="0" cy="0"/>
          <a:chOff x="0" y="0"/>
          <a:chExt cx="0" cy="0"/>
        </a:xfrm>
      </p:grpSpPr>
      <p:sp>
        <p:nvSpPr>
          <p:cNvPr id="1048637"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38"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39"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0"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41"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2"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3" name="Footer Placeholder 7"/>
          <p:cNvSpPr>
            <a:spLocks noGrp="1"/>
          </p:cNvSpPr>
          <p:nvPr>
            <p:ph type="ftr" sz="quarter" idx="11"/>
          </p:nvPr>
        </p:nvSpPr>
        <p:spPr/>
        <p:txBody>
          <a:bodyPr/>
          <a:p>
            <a:endParaRPr altLang="en-US" lang="zh-CN"/>
          </a:p>
        </p:txBody>
      </p:sp>
      <p:sp>
        <p:nvSpPr>
          <p:cNvPr id="1048644"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41" name=""/>
        <p:cNvGrpSpPr/>
        <p:nvPr/>
      </p:nvGrpSpPr>
      <p:grpSpPr>
        <a:xfrm>
          <a:off x="0" y="0"/>
          <a:ext cx="0" cy="0"/>
          <a:chOff x="0" y="0"/>
          <a:chExt cx="0" cy="0"/>
        </a:xfrm>
      </p:grpSpPr>
      <p:sp>
        <p:nvSpPr>
          <p:cNvPr id="1048601" name="Title 1"/>
          <p:cNvSpPr>
            <a:spLocks noGrp="1"/>
          </p:cNvSpPr>
          <p:nvPr>
            <p:ph type="title"/>
          </p:nvPr>
        </p:nvSpPr>
        <p:spPr/>
        <p:txBody>
          <a:bodyPr/>
          <a:p>
            <a:r>
              <a:rPr altLang="zh-CN" lang="en-US" smtClean="0"/>
              <a:t>Click to edit Master title style</a:t>
            </a:r>
            <a:endParaRPr dirty="0" lang="en-US"/>
          </a:p>
        </p:txBody>
      </p:sp>
      <p:sp>
        <p:nvSpPr>
          <p:cNvPr id="1048602"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3" name="Footer Placeholder 3"/>
          <p:cNvSpPr>
            <a:spLocks noGrp="1"/>
          </p:cNvSpPr>
          <p:nvPr>
            <p:ph type="ftr" sz="quarter" idx="11"/>
          </p:nvPr>
        </p:nvSpPr>
        <p:spPr/>
        <p:txBody>
          <a:bodyPr/>
          <a:p>
            <a:endParaRPr altLang="en-US" lang="zh-CN"/>
          </a:p>
        </p:txBody>
      </p:sp>
      <p:sp>
        <p:nvSpPr>
          <p:cNvPr id="1048604"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49" name=""/>
        <p:cNvGrpSpPr/>
        <p:nvPr/>
      </p:nvGrpSpPr>
      <p:grpSpPr>
        <a:xfrm>
          <a:off x="0" y="0"/>
          <a:ext cx="0" cy="0"/>
          <a:chOff x="0" y="0"/>
          <a:chExt cx="0" cy="0"/>
        </a:xfrm>
      </p:grpSpPr>
      <p:sp>
        <p:nvSpPr>
          <p:cNvPr id="1048645"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6" name="Footer Placeholder 2"/>
          <p:cNvSpPr>
            <a:spLocks noGrp="1"/>
          </p:cNvSpPr>
          <p:nvPr>
            <p:ph type="ftr" sz="quarter" idx="11"/>
          </p:nvPr>
        </p:nvSpPr>
        <p:spPr/>
        <p:txBody>
          <a:bodyPr/>
          <a:p>
            <a:endParaRPr altLang="en-US" lang="zh-CN"/>
          </a:p>
        </p:txBody>
      </p:sp>
      <p:sp>
        <p:nvSpPr>
          <p:cNvPr id="1048647"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50" name=""/>
        <p:cNvGrpSpPr/>
        <p:nvPr/>
      </p:nvGrpSpPr>
      <p:grpSpPr>
        <a:xfrm>
          <a:off x="0" y="0"/>
          <a:ext cx="0" cy="0"/>
          <a:chOff x="0" y="0"/>
          <a:chExt cx="0" cy="0"/>
        </a:xfrm>
      </p:grpSpPr>
      <p:sp>
        <p:nvSpPr>
          <p:cNvPr id="1048648"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49"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50"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51"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52" name="Footer Placeholder 5"/>
          <p:cNvSpPr>
            <a:spLocks noGrp="1"/>
          </p:cNvSpPr>
          <p:nvPr>
            <p:ph type="ftr" sz="quarter" idx="11"/>
          </p:nvPr>
        </p:nvSpPr>
        <p:spPr/>
        <p:txBody>
          <a:bodyPr/>
          <a:p>
            <a:endParaRPr altLang="en-US" lang="zh-CN"/>
          </a:p>
        </p:txBody>
      </p:sp>
      <p:sp>
        <p:nvSpPr>
          <p:cNvPr id="1048653"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44" name=""/>
        <p:cNvGrpSpPr/>
        <p:nvPr/>
      </p:nvGrpSpPr>
      <p:grpSpPr>
        <a:xfrm>
          <a:off x="0" y="0"/>
          <a:ext cx="0" cy="0"/>
          <a:chOff x="0" y="0"/>
          <a:chExt cx="0" cy="0"/>
        </a:xfrm>
      </p:grpSpPr>
      <p:sp>
        <p:nvSpPr>
          <p:cNvPr id="1048615"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16"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17"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18"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9" name="Footer Placeholder 5"/>
          <p:cNvSpPr>
            <a:spLocks noGrp="1"/>
          </p:cNvSpPr>
          <p:nvPr>
            <p:ph type="ftr" sz="quarter" idx="11"/>
          </p:nvPr>
        </p:nvSpPr>
        <p:spPr/>
        <p:txBody>
          <a:bodyPr/>
          <a:p>
            <a:endParaRPr altLang="en-US" lang="zh-CN"/>
          </a:p>
        </p:txBody>
      </p:sp>
      <p:sp>
        <p:nvSpPr>
          <p:cNvPr id="1048620"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pic>
        <p:nvPicPr>
          <p:cNvPr id="2097154" name=""/>
          <p:cNvPicPr>
            <a:picLocks/>
          </p:cNvPicPr>
          <p:nvPr/>
        </p:nvPicPr>
        <p:blipFill>
          <a:blip xmlns:r="http://schemas.openxmlformats.org/officeDocument/2006/relationships" r:embed="rId1"/>
          <a:stretch>
            <a:fillRect/>
          </a:stretch>
        </p:blipFill>
        <p:spPr>
          <a:xfrm rot="0">
            <a:off x="-120643" y="-173390"/>
            <a:ext cx="9385287" cy="7023762"/>
          </a:xfrm>
          <a:prstGeom prst="rect"/>
        </p:spPr>
      </p:pic>
      <p:sp>
        <p:nvSpPr>
          <p:cNvPr id="1048590" name=""/>
          <p:cNvSpPr txBox="1"/>
          <p:nvPr/>
        </p:nvSpPr>
        <p:spPr>
          <a:xfrm>
            <a:off x="1274861" y="2672080"/>
            <a:ext cx="6594279" cy="1513840"/>
          </a:xfrm>
          <a:prstGeom prst="rect"/>
        </p:spPr>
        <p:txBody>
          <a:bodyPr rtlCol="0" wrap="square">
            <a:spAutoFit/>
          </a:bodyPr>
          <a:p>
            <a:pPr algn="ctr"/>
            <a:r>
              <a:rPr b="1" sz="9600" i="1" lang="en-US" u="none">
                <a:solidFill>
                  <a:srgbClr val="000000"/>
                </a:solidFill>
                <a:effectLst>
                  <a:outerShdw algn="br" blurRad="38100" dir="2700000" dist="38100" rotWithShape="0">
                    <a:srgbClr val="000000"/>
                  </a:outerShdw>
                </a:effectLst>
              </a:rPr>
              <a:t>W</a:t>
            </a:r>
            <a:r>
              <a:rPr b="1" sz="9600" i="1" lang="en-US" u="none">
                <a:solidFill>
                  <a:srgbClr val="000000"/>
                </a:solidFill>
                <a:effectLst>
                  <a:outerShdw algn="br" blurRad="38100" dir="2700000" dist="38100" rotWithShape="0">
                    <a:srgbClr val="000000"/>
                  </a:outerShdw>
                </a:effectLst>
              </a:rPr>
              <a:t>e</a:t>
            </a:r>
            <a:r>
              <a:rPr b="1" sz="9600" i="1" lang="en-US" u="none">
                <a:solidFill>
                  <a:srgbClr val="000000"/>
                </a:solidFill>
                <a:effectLst>
                  <a:outerShdw algn="br" blurRad="38100" dir="2700000" dist="38100" rotWithShape="0">
                    <a:srgbClr val="000000"/>
                  </a:outerShdw>
                </a:effectLst>
              </a:rPr>
              <a:t>l</a:t>
            </a:r>
            <a:r>
              <a:rPr b="1" sz="9600" i="1" lang="en-US" u="none">
                <a:solidFill>
                  <a:srgbClr val="000000"/>
                </a:solidFill>
                <a:effectLst>
                  <a:outerShdw algn="br" blurRad="38100" dir="2700000" dist="38100" rotWithShape="0">
                    <a:srgbClr val="000000"/>
                  </a:outerShdw>
                </a:effectLst>
              </a:rPr>
              <a:t>come</a:t>
            </a:r>
            <a:endParaRPr b="1" sz="9600" i="1" lang="en-IN" u="none">
              <a:solidFill>
                <a:srgbClr val="000000"/>
              </a:solidFill>
              <a:effectLst>
                <a:outerShdw algn="br" blurRad="38100" dir="2700000" dist="38100" rotWithShape="0">
                  <a:srgbClr val="000000"/>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pic>
        <p:nvPicPr>
          <p:cNvPr id="2097161" name=""/>
          <p:cNvPicPr>
            <a:picLocks/>
          </p:cNvPicPr>
          <p:nvPr/>
        </p:nvPicPr>
        <p:blipFill>
          <a:blip xmlns:r="http://schemas.openxmlformats.org/officeDocument/2006/relationships" r:embed="rId1"/>
          <a:stretch>
            <a:fillRect/>
          </a:stretch>
        </p:blipFill>
        <p:spPr>
          <a:xfrm rot="0">
            <a:off x="-120643" y="-173390"/>
            <a:ext cx="9385287" cy="7023762"/>
          </a:xfrm>
          <a:prstGeom prst="rect"/>
        </p:spPr>
      </p:pic>
      <p:sp>
        <p:nvSpPr>
          <p:cNvPr id="1048597" name=""/>
          <p:cNvSpPr txBox="1"/>
          <p:nvPr/>
        </p:nvSpPr>
        <p:spPr>
          <a:xfrm>
            <a:off x="496397" y="-7619"/>
            <a:ext cx="8385096" cy="6441440"/>
          </a:xfrm>
          <a:prstGeom prst="rect"/>
        </p:spPr>
        <p:txBody>
          <a:bodyPr rtlCol="0" wrap="square">
            <a:spAutoFit/>
          </a:bodyPr>
          <a:p>
            <a:pPr algn="ctr"/>
            <a:r>
              <a:rPr altLang="en-US" b="1" sz="5400" i="1" lang="en-IN" u="sng">
                <a:solidFill>
                  <a:srgbClr val="000000"/>
                </a:solidFill>
              </a:rPr>
              <a:t>निष्कर्ष</a:t>
            </a:r>
            <a:endParaRPr b="1" sz="5400" i="1" lang="en-IN" u="sng">
              <a:solidFill>
                <a:srgbClr val="000000"/>
              </a:solidFill>
            </a:endParaRPr>
          </a:p>
          <a:p>
            <a:pPr algn="ctr"/>
            <a:endParaRPr b="1" sz="5400" i="1" lang="en-IN" u="sng">
              <a:solidFill>
                <a:srgbClr val="000000"/>
              </a:solidFill>
            </a:endParaRPr>
          </a:p>
          <a:p>
            <a:r>
              <a:rPr sz="2900" i="1" lang="en-IN">
                <a:solidFill>
                  <a:srgbClr val="000000"/>
                </a:solidFill>
              </a:rPr>
              <a:t>वर्तमान परिस्थितियों को ध्यान में रखकर किसी लक्ष्य की प्राप्ति के लिए भविष्य की रुपरेखा तैयार करने के लिए आवश्यक क्रियाकलापों के बारे में चिन्तन करना आयोजन या नियोजन (Planning) कहलाता है। यह प्रबन्धन का प्रमुख घट</a:t>
            </a:r>
            <a:r>
              <a:rPr altLang="en-US" sz="2900" i="1" lang="en-IN">
                <a:solidFill>
                  <a:srgbClr val="000000"/>
                </a:solidFill>
              </a:rPr>
              <a:t>क</a:t>
            </a:r>
            <a:r>
              <a:rPr altLang="en-US" sz="2900" i="1" lang="en-US">
                <a:solidFill>
                  <a:srgbClr val="000000"/>
                </a:solidFill>
              </a:rPr>
              <a:t> </a:t>
            </a:r>
            <a:r>
              <a:rPr altLang="en-US" sz="2900" i="1" lang="en-IN">
                <a:solidFill>
                  <a:srgbClr val="000000"/>
                </a:solidFill>
              </a:rPr>
              <a:t>है</a:t>
            </a:r>
            <a:r>
              <a:rPr altLang="en-US" sz="2900" i="1" lang="en-US">
                <a:solidFill>
                  <a:srgbClr val="000000"/>
                </a:solidFill>
              </a:rPr>
              <a:t> </a:t>
            </a:r>
            <a:r>
              <a:rPr altLang="en-US" sz="2900" i="1" lang="en-IN">
                <a:solidFill>
                  <a:srgbClr val="000000"/>
                </a:solidFill>
              </a:rPr>
              <a:t>।</a:t>
            </a:r>
            <a:r>
              <a:rPr sz="2900" i="1" lang="en-IN">
                <a:solidFill>
                  <a:srgbClr val="000000"/>
                </a:solidFill>
              </a:rPr>
              <a:t>
आज जिस प्रकार के आर्थिक, सामाजिक एवं राजनैतिक माहौल में हम हैं, उसमें नियोजन उपक्रम एक अभीष्ट जीवन-साथी बन चुका है। यदि समूहि के प्रयासों को प्रभावशाली बनाना है तो कार्यरत व्यक्तियों को यह जानना आवश्यक है कि उनसे क्या अपेक्षित है और इसे केवल नियोजन की मदद से ही जाना जा सकता है। इसीलिए तो कहा जाता है कि प्रभावशाली प्रबन्ध के लिए नियोजन उपक्रम की समस्त क्रियाओं में आवश्यक है।</a:t>
            </a:r>
            <a:r>
              <a:rPr sz="2800" lang="en-IN">
                <a:solidFill>
                  <a:srgbClr val="000000"/>
                </a:solidFill>
              </a:rPr>
              <a:t> </a:t>
            </a:r>
            <a:endParaRPr sz="2800" lang="en-IN">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pic>
        <p:nvPicPr>
          <p:cNvPr id="2097162" name=""/>
          <p:cNvPicPr>
            <a:picLocks/>
          </p:cNvPicPr>
          <p:nvPr/>
        </p:nvPicPr>
        <p:blipFill>
          <a:blip xmlns:r="http://schemas.openxmlformats.org/officeDocument/2006/relationships" r:embed="rId1"/>
          <a:stretch>
            <a:fillRect/>
          </a:stretch>
        </p:blipFill>
        <p:spPr>
          <a:xfrm rot="0">
            <a:off x="-120643" y="-173390"/>
            <a:ext cx="9385287" cy="7023762"/>
          </a:xfrm>
          <a:prstGeom prst="rect"/>
        </p:spPr>
      </p:pic>
      <p:sp>
        <p:nvSpPr>
          <p:cNvPr id="1048599" name=""/>
          <p:cNvSpPr txBox="1"/>
          <p:nvPr/>
        </p:nvSpPr>
        <p:spPr>
          <a:xfrm>
            <a:off x="963804" y="770550"/>
            <a:ext cx="7100462" cy="4295140"/>
          </a:xfrm>
          <a:prstGeom prst="rect"/>
        </p:spPr>
        <p:txBody>
          <a:bodyPr rtlCol="0" wrap="square">
            <a:spAutoFit/>
          </a:bodyPr>
          <a:p>
            <a:pPr algn="ctr"/>
            <a:r>
              <a:rPr altLang="en-US" b="1" sz="5400" i="1" lang="en-IN" u="sng">
                <a:solidFill>
                  <a:srgbClr val="000000"/>
                </a:solidFill>
              </a:rPr>
              <a:t>सन्दर्भ</a:t>
            </a:r>
            <a:r>
              <a:rPr altLang="en-US" b="1" sz="5400" i="1" lang="en-US" u="sng">
                <a:solidFill>
                  <a:srgbClr val="000000"/>
                </a:solidFill>
              </a:rPr>
              <a:t> </a:t>
            </a:r>
            <a:r>
              <a:rPr altLang="en-US" b="1" sz="5400" i="1" lang="en-IN" u="sng">
                <a:solidFill>
                  <a:srgbClr val="000000"/>
                </a:solidFill>
              </a:rPr>
              <a:t>–</a:t>
            </a:r>
            <a:r>
              <a:rPr altLang="en-US" b="1" sz="5400" i="1" lang="en-US" u="sng">
                <a:solidFill>
                  <a:srgbClr val="000000"/>
                </a:solidFill>
              </a:rPr>
              <a:t> </a:t>
            </a:r>
            <a:r>
              <a:rPr altLang="en-US" b="1" sz="5400" i="1" lang="en-IN" u="sng">
                <a:solidFill>
                  <a:srgbClr val="000000"/>
                </a:solidFill>
              </a:rPr>
              <a:t>ग्रंथ</a:t>
            </a:r>
            <a:endParaRPr b="1" sz="5400" i="1" lang="en-IN" u="sng">
              <a:solidFill>
                <a:srgbClr val="000000"/>
              </a:solidFill>
            </a:endParaRPr>
          </a:p>
          <a:p>
            <a:pPr algn="ctr"/>
            <a:r>
              <a:rPr altLang="en-US" sz="2800" lang="en-US">
                <a:solidFill>
                  <a:srgbClr val="000000"/>
                </a:solidFill>
              </a:rPr>
              <a:t> </a:t>
            </a:r>
            <a:endParaRPr sz="2800" lang="en-IN">
              <a:solidFill>
                <a:srgbClr val="000000"/>
              </a:solidFill>
            </a:endParaRPr>
          </a:p>
          <a:p>
            <a:pPr algn="ctr"/>
            <a:r>
              <a:rPr b="0" sz="4000" i="1" lang="en-US">
                <a:solidFill>
                  <a:srgbClr val="000000"/>
                </a:solidFill>
              </a:rPr>
              <a:t>(</a:t>
            </a:r>
            <a:r>
              <a:rPr b="0" sz="4000" i="1" lang="en-US">
                <a:solidFill>
                  <a:srgbClr val="000000"/>
                </a:solidFill>
              </a:rPr>
              <a:t>1</a:t>
            </a:r>
            <a:r>
              <a:rPr b="0" sz="4000" i="1" lang="en-US">
                <a:solidFill>
                  <a:srgbClr val="000000"/>
                </a:solidFill>
              </a:rPr>
              <a:t>)</a:t>
            </a:r>
            <a:r>
              <a:rPr b="0" sz="4000" i="1" lang="en-US">
                <a:solidFill>
                  <a:srgbClr val="000000"/>
                </a:solidFill>
              </a:rPr>
              <a:t> </a:t>
            </a:r>
            <a:r>
              <a:rPr b="0" sz="4000" i="1" lang="en-US">
                <a:solidFill>
                  <a:srgbClr val="000000"/>
                </a:solidFill>
              </a:rPr>
              <a:t>हिमांशु</a:t>
            </a:r>
            <a:r>
              <a:rPr b="0" sz="4000" i="1" lang="en-US">
                <a:solidFill>
                  <a:srgbClr val="000000"/>
                </a:solidFill>
              </a:rPr>
              <a:t> </a:t>
            </a:r>
            <a:r>
              <a:rPr altLang="en-US" b="0" sz="4000" i="1" lang="en-IN">
                <a:solidFill>
                  <a:srgbClr val="000000"/>
                </a:solidFill>
              </a:rPr>
              <a:t>प्रकाश</a:t>
            </a:r>
            <a:r>
              <a:rPr altLang="en-US" b="0" sz="4000" i="1" lang="en-IN">
                <a:solidFill>
                  <a:srgbClr val="000000"/>
                </a:solidFill>
              </a:rPr>
              <a:t>न</a:t>
            </a:r>
            <a:r>
              <a:rPr altLang="en-US" b="0" sz="4000" i="1" lang="en-US">
                <a:solidFill>
                  <a:srgbClr val="000000"/>
                </a:solidFill>
              </a:rPr>
              <a:t> </a:t>
            </a:r>
            <a:r>
              <a:rPr altLang="en-US" b="0" sz="4000" i="1" lang="en-US">
                <a:solidFill>
                  <a:srgbClr val="000000"/>
                </a:solidFill>
              </a:rPr>
              <a:t>-</a:t>
            </a:r>
            <a:r>
              <a:rPr altLang="en-US" b="0" sz="4000" i="1" lang="en-US">
                <a:solidFill>
                  <a:srgbClr val="000000"/>
                </a:solidFill>
              </a:rPr>
              <a:t> </a:t>
            </a:r>
            <a:r>
              <a:rPr b="0" sz="4000" i="1" lang="en-US">
                <a:solidFill>
                  <a:srgbClr val="000000"/>
                </a:solidFill>
              </a:rPr>
              <a:t>सामाजिक नीति विकास</a:t>
            </a:r>
            <a:endParaRPr b="0" sz="4000" i="1" lang="en-IN">
              <a:solidFill>
                <a:srgbClr val="000000"/>
              </a:solidFill>
            </a:endParaRPr>
          </a:p>
          <a:p>
            <a:pPr algn="ctr"/>
            <a:r>
              <a:rPr b="0" sz="4000" i="1" lang="en-US">
                <a:solidFill>
                  <a:srgbClr val="000000"/>
                </a:solidFill>
              </a:rPr>
              <a:t> </a:t>
            </a:r>
            <a:endParaRPr b="0" sz="4000" i="1" lang="en-IN">
              <a:solidFill>
                <a:srgbClr val="000000"/>
              </a:solidFill>
            </a:endParaRPr>
          </a:p>
          <a:p>
            <a:pPr algn="ctr"/>
            <a:r>
              <a:rPr b="0" sz="4000" i="1" lang="en-US">
                <a:solidFill>
                  <a:srgbClr val="000000"/>
                </a:solidFill>
              </a:rPr>
              <a:t>(</a:t>
            </a:r>
            <a:r>
              <a:rPr b="0" sz="4000" i="1" lang="en-US">
                <a:solidFill>
                  <a:srgbClr val="000000"/>
                </a:solidFill>
              </a:rPr>
              <a:t>2</a:t>
            </a:r>
            <a:r>
              <a:rPr b="0" sz="4000" i="1" lang="en-US">
                <a:solidFill>
                  <a:srgbClr val="000000"/>
                </a:solidFill>
              </a:rPr>
              <a:t>)</a:t>
            </a:r>
            <a:r>
              <a:rPr b="0" sz="4000" i="1" lang="en-US">
                <a:solidFill>
                  <a:srgbClr val="000000"/>
                </a:solidFill>
              </a:rPr>
              <a:t> </a:t>
            </a:r>
            <a:r>
              <a:rPr b="0" sz="4000" i="1" lang="en-IN">
                <a:solidFill>
                  <a:srgbClr val="000000"/>
                </a:solidFill>
              </a:rPr>
              <a:t>सुरेंद्र सिंह</a:t>
            </a:r>
            <a:r>
              <a:rPr b="0" sz="4000" i="1" lang="en-US">
                <a:solidFill>
                  <a:srgbClr val="000000"/>
                </a:solidFill>
              </a:rPr>
              <a:t> </a:t>
            </a:r>
            <a:r>
              <a:rPr altLang="en-US" b="0" sz="4000" i="1" lang="en-US">
                <a:solidFill>
                  <a:srgbClr val="000000"/>
                </a:solidFill>
              </a:rPr>
              <a:t>-</a:t>
            </a:r>
            <a:r>
              <a:rPr b="0" sz="4000" i="1" lang="en-IN">
                <a:solidFill>
                  <a:srgbClr val="000000"/>
                </a:solidFill>
              </a:rPr>
              <a:t> सामाजिक नीति नियोजन एवं विकास।</a:t>
            </a:r>
            <a:endParaRPr b="0" sz="4000" i="1" lang="en-IN">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pic>
        <p:nvPicPr>
          <p:cNvPr id="2097163" name=""/>
          <p:cNvPicPr>
            <a:picLocks/>
          </p:cNvPicPr>
          <p:nvPr/>
        </p:nvPicPr>
        <p:blipFill>
          <a:blip xmlns:r="http://schemas.openxmlformats.org/officeDocument/2006/relationships" r:embed="rId1"/>
          <a:stretch>
            <a:fillRect/>
          </a:stretch>
        </p:blipFill>
        <p:spPr>
          <a:xfrm rot="0">
            <a:off x="-120643" y="-173390"/>
            <a:ext cx="9385287" cy="7023762"/>
          </a:xfrm>
          <a:prstGeom prst="rect"/>
        </p:spPr>
      </p:pic>
      <p:sp>
        <p:nvSpPr>
          <p:cNvPr id="1048600" name=""/>
          <p:cNvSpPr txBox="1"/>
          <p:nvPr/>
        </p:nvSpPr>
        <p:spPr>
          <a:xfrm>
            <a:off x="1052090" y="3059975"/>
            <a:ext cx="7039821" cy="1513840"/>
          </a:xfrm>
          <a:prstGeom prst="rect"/>
        </p:spPr>
        <p:txBody>
          <a:bodyPr rtlCol="0" wrap="square">
            <a:spAutoFit/>
          </a:bodyPr>
          <a:p>
            <a:pPr algn="ctr"/>
            <a:r>
              <a:rPr b="1" sz="9600" i="1" lang="en-US">
                <a:solidFill>
                  <a:srgbClr val="000000"/>
                </a:solidFill>
                <a:effectLst>
                  <a:outerShdw algn="br" blurRad="38100" dir="2700000" dist="38100" rotWithShape="0">
                    <a:srgbClr val="000000"/>
                  </a:outerShdw>
                </a:effectLst>
              </a:rPr>
              <a:t>T</a:t>
            </a:r>
            <a:r>
              <a:rPr b="1" sz="9600" i="1" lang="en-US">
                <a:solidFill>
                  <a:srgbClr val="000000"/>
                </a:solidFill>
                <a:effectLst>
                  <a:outerShdw algn="br" blurRad="38100" dir="2700000" dist="38100" rotWithShape="0">
                    <a:srgbClr val="000000"/>
                  </a:outerShdw>
                </a:effectLst>
              </a:rPr>
              <a:t>h</a:t>
            </a:r>
            <a:r>
              <a:rPr b="1" sz="9600" i="1" lang="en-US">
                <a:solidFill>
                  <a:srgbClr val="000000"/>
                </a:solidFill>
                <a:effectLst>
                  <a:outerShdw algn="br" blurRad="38100" dir="2700000" dist="38100" rotWithShape="0">
                    <a:srgbClr val="000000"/>
                  </a:outerShdw>
                </a:effectLst>
              </a:rPr>
              <a:t>a</a:t>
            </a:r>
            <a:r>
              <a:rPr b="1" sz="9600" i="1" lang="en-US">
                <a:solidFill>
                  <a:srgbClr val="000000"/>
                </a:solidFill>
                <a:effectLst>
                  <a:outerShdw algn="br" blurRad="38100" dir="2700000" dist="38100" rotWithShape="0">
                    <a:srgbClr val="000000"/>
                  </a:outerShdw>
                </a:effectLst>
              </a:rPr>
              <a:t>n</a:t>
            </a:r>
            <a:r>
              <a:rPr b="1" sz="9600" i="1" lang="en-US">
                <a:solidFill>
                  <a:srgbClr val="000000"/>
                </a:solidFill>
                <a:effectLst>
                  <a:outerShdw algn="br" blurRad="38100" dir="2700000" dist="38100" rotWithShape="0">
                    <a:srgbClr val="000000"/>
                  </a:outerShdw>
                </a:effectLst>
              </a:rPr>
              <a:t>kyou</a:t>
            </a:r>
            <a:endParaRPr b="1" sz="9600" i="1" lang="en-IN">
              <a:solidFill>
                <a:srgbClr val="000000"/>
              </a:solidFill>
              <a:effectLst>
                <a:outerShdw algn="br" blurRad="38100" dir="2700000" dist="38100" rotWithShape="0">
                  <a:srgbClr val="000000"/>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pic>
        <p:nvPicPr>
          <p:cNvPr id="2097152" name=""/>
          <p:cNvPicPr>
            <a:picLocks/>
          </p:cNvPicPr>
          <p:nvPr/>
        </p:nvPicPr>
        <p:blipFill>
          <a:blip xmlns:r="http://schemas.openxmlformats.org/officeDocument/2006/relationships" r:embed="rId1"/>
          <a:stretch>
            <a:fillRect/>
          </a:stretch>
        </p:blipFill>
        <p:spPr>
          <a:xfrm rot="0">
            <a:off x="-120643" y="0"/>
            <a:ext cx="9385287" cy="7023762"/>
          </a:xfrm>
          <a:prstGeom prst="rect"/>
        </p:spPr>
      </p:pic>
      <p:sp>
        <p:nvSpPr>
          <p:cNvPr id="1048586" name=""/>
          <p:cNvSpPr txBox="1"/>
          <p:nvPr/>
        </p:nvSpPr>
        <p:spPr>
          <a:xfrm>
            <a:off x="865488" y="474980"/>
            <a:ext cx="8052553" cy="5971540"/>
          </a:xfrm>
          <a:prstGeom prst="rect"/>
        </p:spPr>
        <p:txBody>
          <a:bodyPr rtlCol="0" wrap="square">
            <a:spAutoFit/>
          </a:bodyPr>
          <a:p>
            <a:pPr algn="l"/>
            <a:r>
              <a:rPr altLang="en-US" b="1" sz="4000" lang="en-IN">
                <a:solidFill>
                  <a:srgbClr val="000000"/>
                </a:solidFill>
              </a:rPr>
              <a:t>रूपरेख</a:t>
            </a:r>
            <a:r>
              <a:rPr altLang="en-US" b="1" sz="4000" lang="en-IN">
                <a:solidFill>
                  <a:srgbClr val="000000"/>
                </a:solidFill>
              </a:rPr>
              <a:t>ा</a:t>
            </a:r>
            <a:r>
              <a:rPr altLang="en-US" sz="4000" lang="en-US">
                <a:solidFill>
                  <a:srgbClr val="000000"/>
                </a:solidFill>
              </a:rPr>
              <a:t> </a:t>
            </a:r>
            <a:r>
              <a:rPr altLang="en-US" sz="4000" lang="en-IN">
                <a:solidFill>
                  <a:srgbClr val="000000"/>
                </a:solidFill>
              </a:rPr>
              <a:t>–</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r>
              <a:rPr altLang="en-US" sz="4000" lang="en-US">
                <a:solidFill>
                  <a:srgbClr val="000000"/>
                </a:solidFill>
              </a:rPr>
              <a:t> </a:t>
            </a:r>
            <a:endParaRPr sz="4000" i="1" lang="en-IN">
              <a:solidFill>
                <a:srgbClr val="000000"/>
              </a:solidFill>
            </a:endParaRPr>
          </a:p>
          <a:p>
            <a:pPr algn="l"/>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2800" i="1" lang="en-US">
                <a:solidFill>
                  <a:srgbClr val="000000"/>
                </a:solidFill>
              </a:rPr>
              <a:t> </a:t>
            </a:r>
            <a:r>
              <a:rPr altLang="en-US" sz="4400" i="1" lang="en-US">
                <a:solidFill>
                  <a:srgbClr val="000000"/>
                </a:solidFill>
              </a:rPr>
              <a:t> </a:t>
            </a:r>
            <a:r>
              <a:rPr altLang="en-US" sz="4400" i="1" lang="en-IN">
                <a:solidFill>
                  <a:srgbClr val="000000"/>
                </a:solidFill>
              </a:rPr>
              <a:t>प्रस्तावना</a:t>
            </a:r>
            <a:endParaRPr sz="4400" i="1" lang="en-IN">
              <a:solidFill>
                <a:srgbClr val="000000"/>
              </a:solidFill>
            </a:endParaRPr>
          </a:p>
          <a:p>
            <a:pPr algn="ctr"/>
            <a:r>
              <a:rPr altLang="en-US" sz="4400" i="1" lang="en-IN">
                <a:solidFill>
                  <a:srgbClr val="000000"/>
                </a:solidFill>
              </a:rPr>
              <a:t>अर्थ</a:t>
            </a:r>
            <a:r>
              <a:rPr altLang="en-US" sz="4400" i="1" lang="en-US">
                <a:solidFill>
                  <a:srgbClr val="000000"/>
                </a:solidFill>
              </a:rPr>
              <a:t> </a:t>
            </a:r>
            <a:endParaRPr sz="4400" i="1" lang="en-IN">
              <a:solidFill>
                <a:srgbClr val="000000"/>
              </a:solidFill>
            </a:endParaRPr>
          </a:p>
          <a:p>
            <a:pPr algn="ctr"/>
            <a:r>
              <a:rPr altLang="en-US" sz="4400" i="1" lang="en-IN">
                <a:solidFill>
                  <a:srgbClr val="000000"/>
                </a:solidFill>
              </a:rPr>
              <a:t>परिभ</a:t>
            </a:r>
            <a:r>
              <a:rPr altLang="en-US" sz="4400" i="1" lang="en-IN">
                <a:solidFill>
                  <a:srgbClr val="000000"/>
                </a:solidFill>
              </a:rPr>
              <a:t>ा</a:t>
            </a:r>
            <a:r>
              <a:rPr altLang="en-US" sz="4400" i="1" lang="en-IN">
                <a:solidFill>
                  <a:srgbClr val="000000"/>
                </a:solidFill>
              </a:rPr>
              <a:t>षा</a:t>
            </a:r>
            <a:endParaRPr sz="4400" i="1" lang="en-IN">
              <a:solidFill>
                <a:srgbClr val="000000"/>
              </a:solidFill>
            </a:endParaRPr>
          </a:p>
          <a:p>
            <a:pPr algn="ctr"/>
            <a:r>
              <a:rPr altLang="en-US" sz="4400" i="1" lang="en-IN">
                <a:solidFill>
                  <a:srgbClr val="000000"/>
                </a:solidFill>
              </a:rPr>
              <a:t>विशेषताएं</a:t>
            </a:r>
            <a:endParaRPr sz="4400" i="1" lang="en-IN">
              <a:solidFill>
                <a:srgbClr val="000000"/>
              </a:solidFill>
            </a:endParaRPr>
          </a:p>
          <a:p>
            <a:pPr algn="ctr"/>
            <a:r>
              <a:rPr altLang="en-US" sz="4400" i="1" lang="en-IN">
                <a:solidFill>
                  <a:srgbClr val="000000"/>
                </a:solidFill>
              </a:rPr>
              <a:t>भारत</a:t>
            </a:r>
            <a:r>
              <a:rPr altLang="en-US" sz="4400" i="1" lang="en-US">
                <a:solidFill>
                  <a:srgbClr val="000000"/>
                </a:solidFill>
              </a:rPr>
              <a:t> </a:t>
            </a:r>
            <a:r>
              <a:rPr altLang="en-US" sz="4400" i="1" lang="en-IN">
                <a:solidFill>
                  <a:srgbClr val="000000"/>
                </a:solidFill>
              </a:rPr>
              <a:t>में</a:t>
            </a:r>
            <a:r>
              <a:rPr altLang="en-US" sz="4400" i="1" lang="en-US">
                <a:solidFill>
                  <a:srgbClr val="000000"/>
                </a:solidFill>
              </a:rPr>
              <a:t> </a:t>
            </a:r>
            <a:r>
              <a:rPr altLang="en-US" sz="4400" i="1" lang="en-IN">
                <a:solidFill>
                  <a:srgbClr val="000000"/>
                </a:solidFill>
              </a:rPr>
              <a:t>नियोजन</a:t>
            </a:r>
            <a:endParaRPr sz="4400" i="1" lang="en-IN">
              <a:solidFill>
                <a:srgbClr val="000000"/>
              </a:solidFill>
            </a:endParaRPr>
          </a:p>
          <a:p>
            <a:pPr algn="ctr"/>
            <a:r>
              <a:rPr altLang="en-US" sz="4400" i="1" lang="en-IN">
                <a:solidFill>
                  <a:srgbClr val="000000"/>
                </a:solidFill>
              </a:rPr>
              <a:t>नियोजन</a:t>
            </a:r>
            <a:r>
              <a:rPr altLang="en-US" sz="4400" i="1" lang="en-US">
                <a:solidFill>
                  <a:srgbClr val="000000"/>
                </a:solidFill>
              </a:rPr>
              <a:t> </a:t>
            </a:r>
            <a:r>
              <a:rPr altLang="en-US" sz="4400" i="1" lang="en-IN">
                <a:solidFill>
                  <a:srgbClr val="000000"/>
                </a:solidFill>
              </a:rPr>
              <a:t>की</a:t>
            </a:r>
            <a:r>
              <a:rPr altLang="en-US" sz="4400" i="1" lang="en-US">
                <a:solidFill>
                  <a:srgbClr val="000000"/>
                </a:solidFill>
              </a:rPr>
              <a:t> </a:t>
            </a:r>
            <a:r>
              <a:rPr altLang="en-US" sz="4400" i="1" lang="en-IN">
                <a:solidFill>
                  <a:srgbClr val="000000"/>
                </a:solidFill>
              </a:rPr>
              <a:t>संवैधानिक</a:t>
            </a:r>
            <a:r>
              <a:rPr altLang="en-US" sz="4400" i="1" lang="en-US">
                <a:solidFill>
                  <a:srgbClr val="000000"/>
                </a:solidFill>
              </a:rPr>
              <a:t> </a:t>
            </a:r>
            <a:r>
              <a:rPr altLang="en-US" sz="4400" i="1" lang="en-IN">
                <a:solidFill>
                  <a:srgbClr val="000000"/>
                </a:solidFill>
              </a:rPr>
              <a:t>स्थिति</a:t>
            </a:r>
            <a:endParaRPr sz="4400" i="1" lang="en-IN">
              <a:solidFill>
                <a:srgbClr val="000000"/>
              </a:solidFill>
            </a:endParaRPr>
          </a:p>
          <a:p>
            <a:pPr algn="ctr"/>
            <a:r>
              <a:rPr altLang="en-US" sz="4400" i="1" lang="en-IN">
                <a:solidFill>
                  <a:srgbClr val="000000"/>
                </a:solidFill>
              </a:rPr>
              <a:t>निष्कर</a:t>
            </a:r>
            <a:r>
              <a:rPr altLang="en-US" sz="4400" i="1" lang="en-IN">
                <a:solidFill>
                  <a:srgbClr val="000000"/>
                </a:solidFill>
              </a:rPr>
              <a:t>्ष</a:t>
            </a:r>
            <a:endParaRPr sz="4400" i="1" lang="en-IN">
              <a:solidFill>
                <a:srgbClr val="000000"/>
              </a:solidFill>
            </a:endParaRPr>
          </a:p>
          <a:p>
            <a:pPr algn="ctr"/>
            <a:r>
              <a:rPr altLang="en-US" sz="4400" i="1" lang="en-IN">
                <a:solidFill>
                  <a:srgbClr val="000000"/>
                </a:solidFill>
              </a:rPr>
              <a:t>सन्दर्भ</a:t>
            </a:r>
            <a:r>
              <a:rPr altLang="en-US" sz="4400" i="1" lang="en-US">
                <a:solidFill>
                  <a:srgbClr val="000000"/>
                </a:solidFill>
              </a:rPr>
              <a:t> </a:t>
            </a:r>
            <a:r>
              <a:rPr altLang="en-US" sz="4400" i="1" lang="en-IN">
                <a:solidFill>
                  <a:srgbClr val="000000"/>
                </a:solidFill>
              </a:rPr>
              <a:t>ग्रंथ</a:t>
            </a:r>
            <a:r>
              <a:rPr altLang="en-US" sz="2800" lang="en-US">
                <a:solidFill>
                  <a:srgbClr val="000000"/>
                </a:solidFill>
              </a:rPr>
              <a:t> </a:t>
            </a:r>
            <a:endParaRPr sz="2800" lang="en-IN">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pic>
        <p:nvPicPr>
          <p:cNvPr id="2097153" name=""/>
          <p:cNvPicPr>
            <a:picLocks/>
          </p:cNvPicPr>
          <p:nvPr/>
        </p:nvPicPr>
        <p:blipFill>
          <a:blip xmlns:r="http://schemas.openxmlformats.org/officeDocument/2006/relationships" r:embed="rId1"/>
          <a:stretch>
            <a:fillRect/>
          </a:stretch>
        </p:blipFill>
        <p:spPr>
          <a:xfrm rot="0">
            <a:off x="-120643" y="-173390"/>
            <a:ext cx="9385287" cy="7023762"/>
          </a:xfrm>
          <a:prstGeom prst="rect"/>
        </p:spPr>
      </p:pic>
      <p:sp>
        <p:nvSpPr>
          <p:cNvPr id="1048587" name=""/>
          <p:cNvSpPr txBox="1"/>
          <p:nvPr/>
        </p:nvSpPr>
        <p:spPr>
          <a:xfrm>
            <a:off x="-120643" y="-1167443"/>
            <a:ext cx="8528040" cy="8486140"/>
          </a:xfrm>
          <a:prstGeom prst="rect"/>
        </p:spPr>
        <p:txBody>
          <a:bodyPr rtlCol="0" wrap="square">
            <a:spAutoFit/>
          </a:bodyPr>
          <a:p>
            <a:pPr algn="ctr"/>
            <a:r>
              <a:rPr b="1" sz="3500" i="1" lang="en-IN">
                <a:solidFill>
                  <a:srgbClr val="000000"/>
                </a:solidFill>
              </a:rPr>
              <a:t>Govt. Digvijay Autonomous P. G. College Rajnandgaon (c.g.) 
</a:t>
            </a:r>
            <a:endParaRPr b="1" sz="2800" i="1" lang="en-IN">
              <a:solidFill>
                <a:srgbClr val="000000"/>
              </a:solidFill>
            </a:endParaRPr>
          </a:p>
          <a:p>
            <a:pPr algn="ctr"/>
            <a:endParaRPr b="1" sz="2800" i="1" lang="en-IN">
              <a:solidFill>
                <a:srgbClr val="000000"/>
              </a:solidFill>
            </a:endParaRPr>
          </a:p>
          <a:p>
            <a:pPr algn="ctr"/>
            <a:r>
              <a:rPr b="1" sz="2800" i="1" lang="en-IN">
                <a:solidFill>
                  <a:srgbClr val="000000"/>
                </a:solidFill>
              </a:rPr>
              <a:t>
</a:t>
            </a:r>
            <a:r>
              <a:rPr b="1" sz="3700" i="1" lang="en-IN">
                <a:solidFill>
                  <a:srgbClr val="000000"/>
                </a:solidFill>
              </a:rPr>
              <a:t>Department of social work
</a:t>
            </a:r>
            <a:r>
              <a:rPr b="1" sz="2800" i="1" lang="en-IN">
                <a:solidFill>
                  <a:srgbClr val="000000"/>
                </a:solidFill>
              </a:rPr>
              <a:t>
Semester -</a:t>
            </a:r>
            <a:r>
              <a:rPr b="1" sz="2800" i="1" lang="en-US">
                <a:solidFill>
                  <a:srgbClr val="000000"/>
                </a:solidFill>
              </a:rPr>
              <a:t> </a:t>
            </a:r>
            <a:r>
              <a:rPr b="1" sz="2800" i="1" lang="en-US">
                <a:solidFill>
                  <a:srgbClr val="000000"/>
                </a:solidFill>
              </a:rPr>
              <a:t>4</a:t>
            </a:r>
            <a:r>
              <a:rPr b="1" sz="2800" i="1" lang="en-US">
                <a:solidFill>
                  <a:srgbClr val="000000"/>
                </a:solidFill>
              </a:rPr>
              <a:t>r</a:t>
            </a:r>
            <a:r>
              <a:rPr b="1" sz="2800" i="1" lang="en-US">
                <a:solidFill>
                  <a:srgbClr val="000000"/>
                </a:solidFill>
              </a:rPr>
              <a:t>t</a:t>
            </a:r>
            <a:r>
              <a:rPr b="1" sz="2800" i="1" lang="en-US">
                <a:solidFill>
                  <a:srgbClr val="000000"/>
                </a:solidFill>
              </a:rPr>
              <a:t>h</a:t>
            </a:r>
            <a:r>
              <a:rPr b="1" sz="2800" i="1" lang="en-IN">
                <a:solidFill>
                  <a:srgbClr val="000000"/>
                </a:solidFill>
              </a:rPr>
              <a:t>
Paper - ( 1 ) so</a:t>
            </a:r>
            <a:r>
              <a:rPr b="1" sz="2800" i="1" lang="en-IN">
                <a:solidFill>
                  <a:srgbClr val="000000"/>
                </a:solidFill>
              </a:rPr>
              <a:t>c</a:t>
            </a:r>
            <a:r>
              <a:rPr b="1" sz="2800" i="1" lang="en-US">
                <a:solidFill>
                  <a:srgbClr val="000000"/>
                </a:solidFill>
              </a:rPr>
              <a:t>i</a:t>
            </a:r>
            <a:r>
              <a:rPr b="1" sz="2800" i="1" lang="en-US">
                <a:solidFill>
                  <a:srgbClr val="000000"/>
                </a:solidFill>
              </a:rPr>
              <a:t>a</a:t>
            </a:r>
            <a:r>
              <a:rPr b="1" sz="2800" i="1" lang="en-US">
                <a:solidFill>
                  <a:srgbClr val="000000"/>
                </a:solidFill>
              </a:rPr>
              <a:t>l</a:t>
            </a:r>
            <a:r>
              <a:rPr b="1" sz="2800" i="1" lang="en-US">
                <a:solidFill>
                  <a:srgbClr val="000000"/>
                </a:solidFill>
              </a:rPr>
              <a:t> </a:t>
            </a:r>
            <a:r>
              <a:rPr b="1" sz="2800" i="1" lang="en-US">
                <a:solidFill>
                  <a:srgbClr val="000000"/>
                </a:solidFill>
              </a:rPr>
              <a:t>p</a:t>
            </a:r>
            <a:r>
              <a:rPr b="1" sz="2800" i="1" lang="en-US">
                <a:solidFill>
                  <a:srgbClr val="000000"/>
                </a:solidFill>
              </a:rPr>
              <a:t>l</a:t>
            </a:r>
            <a:r>
              <a:rPr b="1" sz="2800" i="1" lang="en-US">
                <a:solidFill>
                  <a:srgbClr val="000000"/>
                </a:solidFill>
              </a:rPr>
              <a:t>anning</a:t>
            </a:r>
            <a:r>
              <a:rPr b="1" sz="2800" i="1" lang="en-US">
                <a:solidFill>
                  <a:srgbClr val="000000"/>
                </a:solidFill>
              </a:rPr>
              <a:t> </a:t>
            </a:r>
            <a:r>
              <a:rPr b="1" sz="2800" i="1" lang="en-US">
                <a:solidFill>
                  <a:srgbClr val="000000"/>
                </a:solidFill>
              </a:rPr>
              <a:t>i</a:t>
            </a:r>
            <a:r>
              <a:rPr b="1" sz="2800" i="1" lang="en-US">
                <a:solidFill>
                  <a:srgbClr val="000000"/>
                </a:solidFill>
              </a:rPr>
              <a:t>n</a:t>
            </a:r>
            <a:r>
              <a:rPr b="1" sz="2800" i="1" lang="en-US">
                <a:solidFill>
                  <a:srgbClr val="000000"/>
                </a:solidFill>
              </a:rPr>
              <a:t> </a:t>
            </a:r>
            <a:r>
              <a:rPr b="1" sz="2800" i="1" lang="en-IN">
                <a:solidFill>
                  <a:srgbClr val="000000"/>
                </a:solidFill>
              </a:rPr>
              <a:t>India. 
      Topic - </a:t>
            </a:r>
            <a:r>
              <a:rPr b="1" sz="2800" i="1" lang="en-US">
                <a:solidFill>
                  <a:srgbClr val="000000"/>
                </a:solidFill>
              </a:rPr>
              <a:t>T</a:t>
            </a:r>
            <a:r>
              <a:rPr b="1" sz="2800" i="1" lang="en-US">
                <a:solidFill>
                  <a:srgbClr val="000000"/>
                </a:solidFill>
              </a:rPr>
              <a:t>h</a:t>
            </a:r>
            <a:r>
              <a:rPr b="1" sz="2800" i="1" lang="en-US">
                <a:solidFill>
                  <a:srgbClr val="000000"/>
                </a:solidFill>
              </a:rPr>
              <a:t>e</a:t>
            </a:r>
            <a:r>
              <a:rPr b="1" sz="2800" i="1" lang="en-US">
                <a:solidFill>
                  <a:srgbClr val="000000"/>
                </a:solidFill>
              </a:rPr>
              <a:t> </a:t>
            </a:r>
            <a:r>
              <a:rPr altLang="en-US" b="1" sz="2800" i="1" lang="en-US">
                <a:solidFill>
                  <a:srgbClr val="000000"/>
                </a:solidFill>
              </a:rPr>
              <a:t>constitutio</a:t>
            </a:r>
            <a:r>
              <a:rPr altLang="en-US" b="1" sz="2800" i="1" lang="en-US">
                <a:solidFill>
                  <a:srgbClr val="000000"/>
                </a:solidFill>
              </a:rPr>
              <a:t>n</a:t>
            </a:r>
            <a:r>
              <a:rPr altLang="en-US" b="1" sz="2800" i="1" lang="en-US">
                <a:solidFill>
                  <a:srgbClr val="000000"/>
                </a:solidFill>
              </a:rPr>
              <a:t>a</a:t>
            </a:r>
            <a:r>
              <a:rPr altLang="en-US" b="1" sz="2800" i="1" lang="en-US">
                <a:solidFill>
                  <a:srgbClr val="000000"/>
                </a:solidFill>
              </a:rPr>
              <a:t>l</a:t>
            </a:r>
            <a:r>
              <a:rPr altLang="en-US" b="1" sz="2800" i="1" lang="en-US">
                <a:solidFill>
                  <a:srgbClr val="000000"/>
                </a:solidFill>
              </a:rPr>
              <a:t> </a:t>
            </a:r>
            <a:r>
              <a:rPr altLang="en-US" b="1" sz="2800" i="1" lang="en-US">
                <a:solidFill>
                  <a:srgbClr val="000000"/>
                </a:solidFill>
              </a:rPr>
              <a:t>p</a:t>
            </a:r>
            <a:r>
              <a:rPr altLang="en-US" b="1" sz="2800" i="1" lang="en-US">
                <a:solidFill>
                  <a:srgbClr val="000000"/>
                </a:solidFill>
              </a:rPr>
              <a:t>o</a:t>
            </a:r>
            <a:r>
              <a:rPr altLang="en-US" b="1" sz="2800" i="1" lang="en-US">
                <a:solidFill>
                  <a:srgbClr val="000000"/>
                </a:solidFill>
              </a:rPr>
              <a:t>sition</a:t>
            </a:r>
            <a:r>
              <a:rPr altLang="en-US" b="1" sz="2800" i="1" lang="en-US">
                <a:solidFill>
                  <a:srgbClr val="000000"/>
                </a:solidFill>
              </a:rPr>
              <a:t> </a:t>
            </a:r>
            <a:r>
              <a:rPr altLang="en-US" b="1" sz="2800" i="1" lang="en-US">
                <a:solidFill>
                  <a:srgbClr val="000000"/>
                </a:solidFill>
              </a:rPr>
              <a:t>o</a:t>
            </a:r>
            <a:r>
              <a:rPr altLang="en-US" b="1" sz="2800" i="1" lang="en-US">
                <a:solidFill>
                  <a:srgbClr val="000000"/>
                </a:solidFill>
              </a:rPr>
              <a:t>f</a:t>
            </a:r>
            <a:r>
              <a:rPr altLang="en-US" b="1" sz="2800" i="1" lang="en-US">
                <a:solidFill>
                  <a:srgbClr val="000000"/>
                </a:solidFill>
              </a:rPr>
              <a:t> </a:t>
            </a:r>
            <a:r>
              <a:rPr altLang="en-US" b="1" sz="2800" i="1" lang="en-US">
                <a:solidFill>
                  <a:srgbClr val="000000"/>
                </a:solidFill>
              </a:rPr>
              <a:t>p</a:t>
            </a:r>
            <a:r>
              <a:rPr altLang="en-US" b="1" sz="2800" i="1" lang="en-US">
                <a:solidFill>
                  <a:srgbClr val="000000"/>
                </a:solidFill>
              </a:rPr>
              <a:t>l</a:t>
            </a:r>
            <a:r>
              <a:rPr altLang="en-US" b="1" sz="2800" i="1" lang="en-US">
                <a:solidFill>
                  <a:srgbClr val="000000"/>
                </a:solidFill>
              </a:rPr>
              <a:t>a</a:t>
            </a:r>
            <a:r>
              <a:rPr altLang="en-US" b="1" sz="2800" i="1" lang="en-US">
                <a:solidFill>
                  <a:srgbClr val="000000"/>
                </a:solidFill>
              </a:rPr>
              <a:t>n</a:t>
            </a:r>
            <a:r>
              <a:rPr altLang="en-US" b="1" sz="2800" i="1" lang="en-US">
                <a:solidFill>
                  <a:srgbClr val="000000"/>
                </a:solidFill>
              </a:rPr>
              <a:t>n</a:t>
            </a:r>
            <a:r>
              <a:rPr altLang="en-US" b="1" sz="2800" i="1" lang="en-US">
                <a:solidFill>
                  <a:srgbClr val="000000"/>
                </a:solidFill>
              </a:rPr>
              <a:t>i</a:t>
            </a:r>
            <a:r>
              <a:rPr altLang="en-US" b="1" sz="2800" i="1" lang="en-US">
                <a:solidFill>
                  <a:srgbClr val="000000"/>
                </a:solidFill>
              </a:rPr>
              <a:t>ng</a:t>
            </a:r>
            <a:r>
              <a:rPr altLang="en-US" b="1" sz="2800" i="1" lang="en-US">
                <a:solidFill>
                  <a:srgbClr val="000000"/>
                </a:solidFill>
              </a:rPr>
              <a:t> </a:t>
            </a:r>
            <a:r>
              <a:rPr altLang="en-US" b="1" sz="2800" i="1" lang="en-US">
                <a:solidFill>
                  <a:srgbClr val="000000"/>
                </a:solidFill>
              </a:rPr>
              <a:t>i</a:t>
            </a:r>
            <a:r>
              <a:rPr altLang="en-US" b="1" sz="2800" i="1" lang="en-US">
                <a:solidFill>
                  <a:srgbClr val="000000"/>
                </a:solidFill>
              </a:rPr>
              <a:t>n</a:t>
            </a:r>
            <a:r>
              <a:rPr altLang="en-US" b="1" sz="2800" i="1" lang="en-US">
                <a:solidFill>
                  <a:srgbClr val="000000"/>
                </a:solidFill>
              </a:rPr>
              <a:t> </a:t>
            </a:r>
            <a:r>
              <a:rPr altLang="en-US" b="1" sz="2800" i="1" lang="en-US">
                <a:solidFill>
                  <a:srgbClr val="000000"/>
                </a:solidFill>
              </a:rPr>
              <a:t>India</a:t>
            </a:r>
            <a:r>
              <a:rPr altLang="en-US" b="1" sz="2800" i="1" lang="en-US">
                <a:solidFill>
                  <a:srgbClr val="000000"/>
                </a:solidFill>
              </a:rPr>
              <a:t> </a:t>
            </a:r>
            <a:r>
              <a:rPr altLang="en-US" b="1" sz="2800" i="1" lang="en-US">
                <a:solidFill>
                  <a:srgbClr val="000000"/>
                </a:solidFill>
              </a:rPr>
              <a:t>.</a:t>
            </a:r>
            <a:r>
              <a:rPr b="1" sz="2800" i="1" lang="en-IN">
                <a:solidFill>
                  <a:srgbClr val="000000"/>
                </a:solidFill>
              </a:rPr>
              <a:t>
</a:t>
            </a:r>
            <a:endParaRPr b="1" sz="2800" i="1" lang="en-IN">
              <a:solidFill>
                <a:srgbClr val="000000"/>
              </a:solidFill>
            </a:endParaRPr>
          </a:p>
          <a:p>
            <a:pPr algn="ctr"/>
            <a:endParaRPr b="1" sz="2800" i="1" lang="en-IN">
              <a:solidFill>
                <a:srgbClr val="000000"/>
              </a:solidFill>
            </a:endParaRPr>
          </a:p>
          <a:p>
            <a:pPr algn="ctr"/>
            <a:endParaRPr b="1" sz="2800" i="1" lang="en-IN">
              <a:solidFill>
                <a:srgbClr val="000000"/>
              </a:solidFill>
            </a:endParaRPr>
          </a:p>
        </p:txBody>
      </p:sp>
      <p:sp>
        <p:nvSpPr>
          <p:cNvPr id="1048589" name=""/>
          <p:cNvSpPr txBox="1"/>
          <p:nvPr/>
        </p:nvSpPr>
        <p:spPr>
          <a:xfrm rot="8614821">
            <a:off x="9137634" y="4606629"/>
            <a:ext cx="1187878" cy="1717038"/>
          </a:xfrm>
          <a:prstGeom prst="rect"/>
        </p:spPr>
        <p:txBody>
          <a:bodyPr rtlCol="0" wrap="square">
            <a:spAutoFit/>
          </a:bodyPr>
          <a:p>
            <a:pPr algn="ctr"/>
            <a:endParaRPr b="1" sz="2700" i="1" lang="en-IN">
              <a:solidFill>
                <a:srgbClr val="000000"/>
              </a:solidFill>
            </a:endParaRPr>
          </a:p>
          <a:p>
            <a:pPr algn="ctr"/>
            <a:r>
              <a:rPr altLang="en-US" b="1" sz="2700" i="1" lang="en-US">
                <a:solidFill>
                  <a:srgbClr val="000000"/>
                </a:solidFill>
              </a:rPr>
              <a:t>M</a:t>
            </a:r>
            <a:r>
              <a:rPr altLang="en-US" b="1" sz="2700" i="1" lang="en-US">
                <a:solidFill>
                  <a:srgbClr val="000000"/>
                </a:solidFill>
              </a:rPr>
              <a:t>s</a:t>
            </a:r>
            <a:r>
              <a:rPr altLang="en-US" b="1" sz="2700" i="1" lang="en-US">
                <a:solidFill>
                  <a:srgbClr val="000000"/>
                </a:solidFill>
              </a:rPr>
              <a:t>w</a:t>
            </a:r>
            <a:r>
              <a:rPr altLang="en-US" b="1" sz="2700" i="1" lang="en-US">
                <a:solidFill>
                  <a:srgbClr val="000000"/>
                </a:solidFill>
              </a:rPr>
              <a:t> </a:t>
            </a:r>
            <a:r>
              <a:rPr altLang="en-US" b="1" sz="2700" i="1" lang="en-IN">
                <a:solidFill>
                  <a:srgbClr val="000000"/>
                </a:solidFill>
              </a:rPr>
              <a:t>–</a:t>
            </a:r>
            <a:r>
              <a:rPr altLang="en-US" b="1" sz="2700" i="1" lang="en-US">
                <a:solidFill>
                  <a:srgbClr val="000000"/>
                </a:solidFill>
              </a:rPr>
              <a:t> </a:t>
            </a:r>
            <a:r>
              <a:rPr altLang="en-US" b="1" sz="2700" i="1" lang="en-US">
                <a:solidFill>
                  <a:srgbClr val="000000"/>
                </a:solidFill>
              </a:rPr>
              <a:t>4</a:t>
            </a:r>
            <a:r>
              <a:rPr altLang="en-US" b="1" sz="2700" i="1" lang="en-US">
                <a:solidFill>
                  <a:srgbClr val="000000"/>
                </a:solidFill>
              </a:rPr>
              <a:t>r</a:t>
            </a:r>
            <a:r>
              <a:rPr altLang="en-US" b="1" sz="2700" i="1" lang="en-US">
                <a:solidFill>
                  <a:srgbClr val="000000"/>
                </a:solidFill>
              </a:rPr>
              <a:t>t</a:t>
            </a:r>
            <a:r>
              <a:rPr altLang="en-US" b="1" sz="2700" i="1" lang="en-US">
                <a:solidFill>
                  <a:srgbClr val="000000"/>
                </a:solidFill>
              </a:rPr>
              <a:t>h</a:t>
            </a:r>
            <a:r>
              <a:rPr altLang="en-US" b="1" sz="2700" i="1" lang="en-US">
                <a:solidFill>
                  <a:srgbClr val="000000"/>
                </a:solidFill>
              </a:rPr>
              <a:t> </a:t>
            </a:r>
            <a:r>
              <a:rPr altLang="en-US" b="1" sz="2700" i="1" lang="en-US">
                <a:solidFill>
                  <a:srgbClr val="000000"/>
                </a:solidFill>
              </a:rPr>
              <a:t>s</a:t>
            </a:r>
            <a:r>
              <a:rPr altLang="en-US" b="1" sz="2700" i="1" lang="en-US">
                <a:solidFill>
                  <a:srgbClr val="000000"/>
                </a:solidFill>
              </a:rPr>
              <a:t>e</a:t>
            </a:r>
            <a:r>
              <a:rPr altLang="en-US" b="1" sz="2700" i="1" lang="en-US">
                <a:solidFill>
                  <a:srgbClr val="000000"/>
                </a:solidFill>
              </a:rPr>
              <a:t>m</a:t>
            </a:r>
            <a:r>
              <a:rPr altLang="en-US" b="1" sz="2700" i="1" lang="en-US">
                <a:solidFill>
                  <a:srgbClr val="000000"/>
                </a:solidFill>
              </a:rPr>
              <a:t>.</a:t>
            </a:r>
            <a:endParaRPr b="1" sz="2700" i="1" lang="en-IN">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pic>
        <p:nvPicPr>
          <p:cNvPr id="2097155" name=""/>
          <p:cNvPicPr>
            <a:picLocks/>
          </p:cNvPicPr>
          <p:nvPr/>
        </p:nvPicPr>
        <p:blipFill>
          <a:blip xmlns:r="http://schemas.openxmlformats.org/officeDocument/2006/relationships" r:embed="rId1"/>
          <a:stretch>
            <a:fillRect/>
          </a:stretch>
        </p:blipFill>
        <p:spPr>
          <a:xfrm rot="0">
            <a:off x="-120643" y="-173390"/>
            <a:ext cx="9385287" cy="7023762"/>
          </a:xfrm>
          <a:prstGeom prst="rect"/>
        </p:spPr>
      </p:pic>
      <p:sp>
        <p:nvSpPr>
          <p:cNvPr id="1048591" name=""/>
          <p:cNvSpPr txBox="1"/>
          <p:nvPr/>
        </p:nvSpPr>
        <p:spPr>
          <a:xfrm>
            <a:off x="602865" y="531869"/>
            <a:ext cx="7853690" cy="5514340"/>
          </a:xfrm>
          <a:prstGeom prst="rect"/>
        </p:spPr>
        <p:txBody>
          <a:bodyPr rtlCol="0" wrap="square">
            <a:spAutoFit/>
          </a:bodyPr>
          <a:p>
            <a:pPr algn="ctr"/>
            <a:r>
              <a:rPr altLang="en-US" b="0" sz="5600" i="1" lang="en-IN" u="sng">
                <a:solidFill>
                  <a:srgbClr val="000000"/>
                </a:solidFill>
              </a:rPr>
              <a:t>प्रस्तावना</a:t>
            </a:r>
            <a:endParaRPr b="0" sz="5600" lang="en-IN">
              <a:solidFill>
                <a:srgbClr val="000000"/>
              </a:solidFill>
            </a:endParaRPr>
          </a:p>
          <a:p>
            <a:pPr algn="ctr"/>
            <a:r>
              <a:rPr altLang="en-US" sz="2800" lang="en-US">
                <a:solidFill>
                  <a:srgbClr val="000000"/>
                </a:solidFill>
              </a:rPr>
              <a:t> </a:t>
            </a:r>
            <a:endParaRPr sz="2800" lang="en-IN">
              <a:solidFill>
                <a:srgbClr val="000000"/>
              </a:solidFill>
            </a:endParaRPr>
          </a:p>
          <a:p>
            <a:pPr algn="ctr"/>
            <a:r>
              <a:rPr sz="3500" i="1" lang="en-IN">
                <a:solidFill>
                  <a:srgbClr val="000000"/>
                </a:solidFill>
              </a:rPr>
              <a:t>नियोजन भविष्य में किये जाने वाले कार्य के सम्बन्ध में यह निर्धारित करता है कि अमुक कार्य को कब किया जाय, किस समय किया जाय कार्य को कैसे किया जाय कार्य में किन साधनों का प्रयोग किया जाय, कार्य कितने समय में हो जायेगा आदि। किसी भी कार्य को करने से पहले उसके सम्बन्ध में सब कुछ पूर्व निर्धारित करना ही नियोजन कहलाता है।</a:t>
            </a:r>
            <a:r>
              <a:rPr sz="2800" lang="en-IN">
                <a:solidFill>
                  <a:srgbClr val="000000"/>
                </a:solidFill>
              </a:rPr>
              <a:t> </a:t>
            </a:r>
            <a:endParaRPr sz="2800" lang="en-IN">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pic>
        <p:nvPicPr>
          <p:cNvPr id="2097156" name=""/>
          <p:cNvPicPr>
            <a:picLocks/>
          </p:cNvPicPr>
          <p:nvPr/>
        </p:nvPicPr>
        <p:blipFill>
          <a:blip xmlns:r="http://schemas.openxmlformats.org/officeDocument/2006/relationships" r:embed="rId1"/>
          <a:stretch>
            <a:fillRect/>
          </a:stretch>
        </p:blipFill>
        <p:spPr>
          <a:xfrm rot="0">
            <a:off x="-120643" y="-173390"/>
            <a:ext cx="9385287" cy="7023762"/>
          </a:xfrm>
          <a:prstGeom prst="rect"/>
        </p:spPr>
      </p:pic>
      <p:sp>
        <p:nvSpPr>
          <p:cNvPr id="1048592" name=""/>
          <p:cNvSpPr txBox="1"/>
          <p:nvPr/>
        </p:nvSpPr>
        <p:spPr>
          <a:xfrm>
            <a:off x="635488" y="422570"/>
            <a:ext cx="7873024" cy="5831840"/>
          </a:xfrm>
          <a:prstGeom prst="rect"/>
        </p:spPr>
        <p:txBody>
          <a:bodyPr rtlCol="0" wrap="square">
            <a:spAutoFit/>
          </a:bodyPr>
          <a:p>
            <a:pPr algn="ctr"/>
            <a:r>
              <a:rPr altLang="en-US" b="1" sz="5500" i="1" lang="en-IN" u="sng">
                <a:solidFill>
                  <a:srgbClr val="000000"/>
                </a:solidFill>
                <a:effectLst/>
              </a:rPr>
              <a:t>नियोजन</a:t>
            </a:r>
            <a:r>
              <a:rPr altLang="en-US" b="1" sz="5500" i="1" lang="en-US" u="sng">
                <a:solidFill>
                  <a:srgbClr val="000000"/>
                </a:solidFill>
                <a:effectLst/>
              </a:rPr>
              <a:t> </a:t>
            </a:r>
            <a:r>
              <a:rPr altLang="en-US" b="1" sz="5500" i="1" lang="en-IN" u="sng">
                <a:solidFill>
                  <a:srgbClr val="000000"/>
                </a:solidFill>
                <a:effectLst/>
              </a:rPr>
              <a:t>का</a:t>
            </a:r>
            <a:r>
              <a:rPr altLang="en-US" b="1" sz="5500" i="1" lang="en-US" u="sng">
                <a:solidFill>
                  <a:srgbClr val="000000"/>
                </a:solidFill>
                <a:effectLst/>
              </a:rPr>
              <a:t> </a:t>
            </a:r>
            <a:r>
              <a:rPr altLang="en-US" b="1" sz="5500" i="1" lang="en-IN" u="sng">
                <a:solidFill>
                  <a:srgbClr val="000000"/>
                </a:solidFill>
                <a:effectLst/>
              </a:rPr>
              <a:t>अर्थ</a:t>
            </a:r>
            <a:endParaRPr b="1" sz="5500" i="1" lang="en-IN" u="sng">
              <a:solidFill>
                <a:srgbClr val="000000"/>
              </a:solidFill>
              <a:effectLst/>
            </a:endParaRPr>
          </a:p>
          <a:p>
            <a:pPr algn="ctr"/>
            <a:endParaRPr b="1" sz="4400" i="1" lang="en-IN" u="sng">
              <a:solidFill>
                <a:srgbClr val="000000"/>
              </a:solidFill>
              <a:effectLst/>
            </a:endParaRPr>
          </a:p>
          <a:p>
            <a:pPr algn="ctr"/>
            <a:r>
              <a:rPr sz="3600" i="1" lang="en-IN">
                <a:solidFill>
                  <a:srgbClr val="000000"/>
                </a:solidFill>
              </a:rPr>
              <a:t>नियोजन भविष्य में किये जाने वाले कार्य के सम्बन्ध में यह निर्धारित करता है कि अमुक कार्य को कब किया जाय, किस समय किया जाय कार्य को कैसे किया जाय कार्य में किन साधनों का प्रयोग किया जाय, कार्य कितने समय में हो जायेगा आदि। किसी भी कार्य को करने से पहले उसके सम्बन्ध में सब कुछ पूर्व निर्धारित करना ही नियोजन कहलाता है।</a:t>
            </a:r>
            <a:r>
              <a:rPr sz="2800" lang="en-IN">
                <a:solidFill>
                  <a:srgbClr val="000000"/>
                </a:solidFill>
              </a:rPr>
              <a:t> </a:t>
            </a:r>
            <a:endParaRPr sz="2800" lang="en-IN">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pic>
        <p:nvPicPr>
          <p:cNvPr id="2097157" name=""/>
          <p:cNvPicPr>
            <a:picLocks/>
          </p:cNvPicPr>
          <p:nvPr/>
        </p:nvPicPr>
        <p:blipFill>
          <a:blip xmlns:r="http://schemas.openxmlformats.org/officeDocument/2006/relationships" r:embed="rId1"/>
          <a:stretch>
            <a:fillRect/>
          </a:stretch>
        </p:blipFill>
        <p:spPr>
          <a:xfrm rot="0">
            <a:off x="-241287" y="-307989"/>
            <a:ext cx="9385287" cy="7165989"/>
          </a:xfrm>
          <a:prstGeom prst="rect"/>
        </p:spPr>
      </p:pic>
      <p:sp>
        <p:nvSpPr>
          <p:cNvPr id="1048593" name=""/>
          <p:cNvSpPr txBox="1"/>
          <p:nvPr/>
        </p:nvSpPr>
        <p:spPr>
          <a:xfrm>
            <a:off x="424289" y="378281"/>
            <a:ext cx="8295421" cy="5311140"/>
          </a:xfrm>
          <a:prstGeom prst="rect"/>
        </p:spPr>
        <p:txBody>
          <a:bodyPr rtlCol="0" wrap="square">
            <a:spAutoFit/>
          </a:bodyPr>
          <a:p>
            <a:pPr algn="ctr"/>
            <a:r>
              <a:rPr altLang="en-US" b="1" sz="4800" i="1" lang="en-IN" u="sng">
                <a:solidFill>
                  <a:srgbClr val="000000"/>
                </a:solidFill>
              </a:rPr>
              <a:t>नियोजन</a:t>
            </a:r>
            <a:r>
              <a:rPr altLang="en-US" b="1" sz="4800" i="1" lang="en-US" u="sng">
                <a:solidFill>
                  <a:srgbClr val="000000"/>
                </a:solidFill>
              </a:rPr>
              <a:t> </a:t>
            </a:r>
            <a:r>
              <a:rPr altLang="en-US" b="1" sz="4800" i="1" lang="en-IN" u="sng">
                <a:solidFill>
                  <a:srgbClr val="000000"/>
                </a:solidFill>
              </a:rPr>
              <a:t>की</a:t>
            </a:r>
            <a:r>
              <a:rPr altLang="en-US" b="1" sz="4800" i="1" lang="en-US" u="sng">
                <a:solidFill>
                  <a:srgbClr val="000000"/>
                </a:solidFill>
              </a:rPr>
              <a:t> </a:t>
            </a:r>
            <a:r>
              <a:rPr altLang="en-US" b="1" sz="4800" i="1" lang="en-IN" u="sng">
                <a:solidFill>
                  <a:srgbClr val="000000"/>
                </a:solidFill>
              </a:rPr>
              <a:t>परिभाषा</a:t>
            </a:r>
            <a:endParaRPr b="1" sz="4800" i="1" lang="en-IN" u="sng">
              <a:solidFill>
                <a:srgbClr val="000000"/>
              </a:solidFill>
            </a:endParaRPr>
          </a:p>
          <a:p>
            <a:pPr algn="ctr"/>
            <a:endParaRPr b="1" sz="4800" i="1" lang="en-IN" u="sng">
              <a:solidFill>
                <a:srgbClr val="000000"/>
              </a:solidFill>
            </a:endParaRPr>
          </a:p>
          <a:p>
            <a:pPr algn="ctr"/>
            <a:r>
              <a:rPr sz="2800" lang="en-US">
                <a:solidFill>
                  <a:srgbClr val="000000"/>
                </a:solidFill>
              </a:rPr>
              <a:t>(</a:t>
            </a:r>
            <a:r>
              <a:rPr sz="2800" lang="en-US">
                <a:solidFill>
                  <a:srgbClr val="000000"/>
                </a:solidFill>
              </a:rPr>
              <a:t>1</a:t>
            </a:r>
            <a:r>
              <a:rPr sz="2800" lang="en-US">
                <a:solidFill>
                  <a:srgbClr val="000000"/>
                </a:solidFill>
              </a:rPr>
              <a:t>)</a:t>
            </a:r>
            <a:r>
              <a:rPr sz="2800" lang="en-US">
                <a:solidFill>
                  <a:srgbClr val="000000"/>
                </a:solidFill>
              </a:rPr>
              <a:t> </a:t>
            </a:r>
            <a:r>
              <a:rPr b="1" sz="2800" lang="en-IN" u="sng">
                <a:solidFill>
                  <a:srgbClr val="000000"/>
                </a:solidFill>
              </a:rPr>
              <a:t>एम.ई.हर्ले</a:t>
            </a:r>
            <a:r>
              <a:rPr sz="2800" lang="en-IN">
                <a:solidFill>
                  <a:srgbClr val="000000"/>
                </a:solidFill>
              </a:rPr>
              <a:t> - ‘‘क्या करना चाहिए इसका पहले से ही निधार्रण करना नियोजन कहलाता है। वैज्ञानिक लक्ष्यों, नीतियों, विधियों तथा कार्यक्रमों में से सर्वश्रेष्ठ का चयन करना ही व्यावसायिक नियोजन कहलाता है।</a:t>
            </a:r>
            <a:endParaRPr sz="2800" lang="en-IN">
              <a:solidFill>
                <a:srgbClr val="000000"/>
              </a:solidFill>
            </a:endParaRPr>
          </a:p>
          <a:p>
            <a:pPr algn="ctr"/>
            <a:r>
              <a:rPr sz="2800" lang="en-IN">
                <a:solidFill>
                  <a:srgbClr val="000000"/>
                </a:solidFill>
              </a:rPr>
              <a:t> 
</a:t>
            </a:r>
            <a:r>
              <a:rPr sz="2800" lang="en-US">
                <a:solidFill>
                  <a:srgbClr val="000000"/>
                </a:solidFill>
              </a:rPr>
              <a:t>(</a:t>
            </a:r>
            <a:r>
              <a:rPr sz="2800" lang="en-US">
                <a:solidFill>
                  <a:srgbClr val="000000"/>
                </a:solidFill>
              </a:rPr>
              <a:t>2</a:t>
            </a:r>
            <a:r>
              <a:rPr sz="2800" lang="en-US">
                <a:solidFill>
                  <a:srgbClr val="000000"/>
                </a:solidFill>
              </a:rPr>
              <a:t>)</a:t>
            </a:r>
            <a:r>
              <a:rPr b="1" sz="2800" lang="en-US" u="sng">
                <a:solidFill>
                  <a:srgbClr val="000000"/>
                </a:solidFill>
              </a:rPr>
              <a:t> </a:t>
            </a:r>
            <a:r>
              <a:rPr b="1" sz="2800" lang="en-IN" u="sng">
                <a:solidFill>
                  <a:srgbClr val="000000"/>
                </a:solidFill>
              </a:rPr>
              <a:t>मेरी कुशिंग नाइल्स</a:t>
            </a:r>
            <a:r>
              <a:rPr sz="2800" lang="en-IN">
                <a:solidFill>
                  <a:srgbClr val="000000"/>
                </a:solidFill>
              </a:rPr>
              <a:t> - ‘‘नियोजन किसी उद्देश्य को पूरा करने के लिए सर्वोत्तम कार्यपथ का चुनाव करने एवं विकास करने की जागरूक प्रक्रिया है। यह वह प्रक्रिया है जिस पर भावी प्रबन्ध प्रकार्य निर्भर करता है’’। </a:t>
            </a:r>
            <a:endParaRPr sz="2800" lang="en-IN">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pic>
        <p:nvPicPr>
          <p:cNvPr id="2097158" name=""/>
          <p:cNvPicPr>
            <a:picLocks/>
          </p:cNvPicPr>
          <p:nvPr/>
        </p:nvPicPr>
        <p:blipFill>
          <a:blip xmlns:r="http://schemas.openxmlformats.org/officeDocument/2006/relationships" r:embed="rId1"/>
          <a:stretch>
            <a:fillRect/>
          </a:stretch>
        </p:blipFill>
        <p:spPr>
          <a:xfrm rot="0">
            <a:off x="-120643" y="-173390"/>
            <a:ext cx="9385287" cy="7023762"/>
          </a:xfrm>
          <a:prstGeom prst="rect"/>
        </p:spPr>
      </p:pic>
      <p:sp>
        <p:nvSpPr>
          <p:cNvPr id="1048594" name=""/>
          <p:cNvSpPr txBox="1"/>
          <p:nvPr/>
        </p:nvSpPr>
        <p:spPr>
          <a:xfrm>
            <a:off x="92838" y="509812"/>
            <a:ext cx="8856492" cy="6149340"/>
          </a:xfrm>
          <a:prstGeom prst="rect"/>
        </p:spPr>
        <p:txBody>
          <a:bodyPr rtlCol="0" wrap="square">
            <a:spAutoFit/>
          </a:bodyPr>
          <a:p>
            <a:pPr algn="ctr"/>
            <a:r>
              <a:rPr b="1" sz="4700" i="1" lang="en-IN" u="sng">
                <a:solidFill>
                  <a:srgbClr val="000000"/>
                </a:solidFill>
              </a:rPr>
              <a:t>नियोजन की विशेषताएं</a:t>
            </a:r>
            <a:endParaRPr sz="4700" lang="en-IN">
              <a:solidFill>
                <a:srgbClr val="000000"/>
              </a:solidFill>
            </a:endParaRPr>
          </a:p>
          <a:p>
            <a:pPr algn="ctr"/>
            <a:r>
              <a:rPr b="1" sz="3600" i="1" lang="en-IN" u="sng">
                <a:solidFill>
                  <a:srgbClr val="000000"/>
                </a:solidFill>
              </a:rPr>
              <a:t> </a:t>
            </a:r>
            <a:endParaRPr sz="2800" lang="en-IN">
              <a:solidFill>
                <a:srgbClr val="000000"/>
              </a:solidFill>
            </a:endParaRPr>
          </a:p>
          <a:p>
            <a:pPr algn="ctr"/>
            <a:r>
              <a:rPr sz="2800" lang="en-US">
                <a:solidFill>
                  <a:srgbClr val="000000"/>
                </a:solidFill>
              </a:rPr>
              <a:t>(</a:t>
            </a:r>
            <a:r>
              <a:rPr sz="3200" lang="en-US">
                <a:solidFill>
                  <a:srgbClr val="000000"/>
                </a:solidFill>
              </a:rPr>
              <a:t>1</a:t>
            </a:r>
            <a:r>
              <a:rPr sz="3200" lang="en-US">
                <a:solidFill>
                  <a:srgbClr val="000000"/>
                </a:solidFill>
              </a:rPr>
              <a:t>)</a:t>
            </a:r>
            <a:r>
              <a:rPr sz="3200" lang="en-US">
                <a:solidFill>
                  <a:srgbClr val="000000"/>
                </a:solidFill>
              </a:rPr>
              <a:t> </a:t>
            </a:r>
            <a:r>
              <a:rPr sz="3200" lang="en-IN">
                <a:solidFill>
                  <a:srgbClr val="000000"/>
                </a:solidFill>
              </a:rPr>
              <a:t>नियोजन प्रबंध का प्राथमिक कार्य है क्योंकि नियोजन प्रबन्ध के अन्य सभी कार्यो जैसे स्टाफिंग, सन्देशवाहन, अभिप्रेरण आदि से पहले किया जाता है। 
</a:t>
            </a:r>
            <a:r>
              <a:rPr sz="3200" lang="en-US">
                <a:solidFill>
                  <a:srgbClr val="000000"/>
                </a:solidFill>
              </a:rPr>
              <a:t>(</a:t>
            </a:r>
            <a:r>
              <a:rPr sz="3200" lang="en-US">
                <a:solidFill>
                  <a:srgbClr val="000000"/>
                </a:solidFill>
              </a:rPr>
              <a:t>2</a:t>
            </a:r>
            <a:r>
              <a:rPr sz="3200" lang="en-US">
                <a:solidFill>
                  <a:srgbClr val="000000"/>
                </a:solidFill>
              </a:rPr>
              <a:t>)</a:t>
            </a:r>
            <a:r>
              <a:rPr sz="3200" lang="en-US">
                <a:solidFill>
                  <a:srgbClr val="000000"/>
                </a:solidFill>
              </a:rPr>
              <a:t> </a:t>
            </a:r>
            <a:r>
              <a:rPr sz="3200" lang="en-IN">
                <a:solidFill>
                  <a:srgbClr val="000000"/>
                </a:solidFill>
              </a:rPr>
              <a:t>नियोजन का सार तत्व पूर्वानुमान है।
</a:t>
            </a:r>
            <a:r>
              <a:rPr sz="3200" lang="en-US">
                <a:solidFill>
                  <a:srgbClr val="000000"/>
                </a:solidFill>
              </a:rPr>
              <a:t>(</a:t>
            </a:r>
            <a:r>
              <a:rPr sz="3200" lang="en-US">
                <a:solidFill>
                  <a:srgbClr val="000000"/>
                </a:solidFill>
              </a:rPr>
              <a:t>3</a:t>
            </a:r>
            <a:r>
              <a:rPr sz="3200" lang="en-US">
                <a:solidFill>
                  <a:srgbClr val="000000"/>
                </a:solidFill>
              </a:rPr>
              <a:t>)</a:t>
            </a:r>
            <a:r>
              <a:rPr sz="3200" lang="en-US">
                <a:solidFill>
                  <a:srgbClr val="000000"/>
                </a:solidFill>
              </a:rPr>
              <a:t> </a:t>
            </a:r>
            <a:r>
              <a:rPr sz="3200" lang="en-IN">
                <a:solidFill>
                  <a:srgbClr val="000000"/>
                </a:solidFill>
              </a:rPr>
              <a:t>नियोजन में ऐक्यता पायी जाती है अर्थात एक समय में किसी कार्य विशेष के सम्बन्ध में एक ही योजना कार्यान्वित की जा सकती है। 
</a:t>
            </a:r>
            <a:r>
              <a:rPr sz="3200" lang="en-US">
                <a:solidFill>
                  <a:srgbClr val="000000"/>
                </a:solidFill>
              </a:rPr>
              <a:t>(</a:t>
            </a:r>
            <a:r>
              <a:rPr sz="3200" lang="en-US">
                <a:solidFill>
                  <a:srgbClr val="000000"/>
                </a:solidFill>
              </a:rPr>
              <a:t>4</a:t>
            </a:r>
            <a:r>
              <a:rPr sz="3200" lang="en-US">
                <a:solidFill>
                  <a:srgbClr val="000000"/>
                </a:solidFill>
              </a:rPr>
              <a:t>)</a:t>
            </a:r>
            <a:r>
              <a:rPr sz="3200" lang="en-US">
                <a:solidFill>
                  <a:srgbClr val="000000"/>
                </a:solidFill>
              </a:rPr>
              <a:t> </a:t>
            </a:r>
            <a:r>
              <a:rPr sz="3200" lang="en-IN">
                <a:solidFill>
                  <a:srgbClr val="000000"/>
                </a:solidFill>
              </a:rPr>
              <a:t>प्रबंध के प्रत्येक स्तर पर नियोजन पाया जाता है। 
</a:t>
            </a:r>
            <a:r>
              <a:rPr sz="3200" lang="en-US">
                <a:solidFill>
                  <a:srgbClr val="000000"/>
                </a:solidFill>
              </a:rPr>
              <a:t>(</a:t>
            </a:r>
            <a:r>
              <a:rPr sz="3200" lang="en-US">
                <a:solidFill>
                  <a:srgbClr val="000000"/>
                </a:solidFill>
              </a:rPr>
              <a:t>5</a:t>
            </a:r>
            <a:r>
              <a:rPr sz="3200" lang="en-US">
                <a:solidFill>
                  <a:srgbClr val="000000"/>
                </a:solidFill>
              </a:rPr>
              <a:t>)</a:t>
            </a:r>
            <a:r>
              <a:rPr sz="3200" lang="en-IN">
                <a:solidFill>
                  <a:srgbClr val="000000"/>
                </a:solidFill>
              </a:rPr>
              <a:t>नियोजन उपलब्ध विकल्पों में से सर्वश्रेष्ठ विकल्प का चयन है।</a:t>
            </a:r>
            <a:r>
              <a:rPr sz="2800" lang="en-IN">
                <a:solidFill>
                  <a:srgbClr val="000000"/>
                </a:solidFill>
              </a:rPr>
              <a:t> </a:t>
            </a:r>
            <a:endParaRPr sz="2800" lang="en-IN">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pic>
        <p:nvPicPr>
          <p:cNvPr id="2097159" name=""/>
          <p:cNvPicPr>
            <a:picLocks/>
          </p:cNvPicPr>
          <p:nvPr/>
        </p:nvPicPr>
        <p:blipFill>
          <a:blip xmlns:r="http://schemas.openxmlformats.org/officeDocument/2006/relationships" r:embed="rId1"/>
          <a:stretch>
            <a:fillRect/>
          </a:stretch>
        </p:blipFill>
        <p:spPr>
          <a:xfrm rot="0">
            <a:off x="-120643" y="-173390"/>
            <a:ext cx="9385287" cy="7023762"/>
          </a:xfrm>
          <a:prstGeom prst="rect"/>
        </p:spPr>
      </p:pic>
      <p:sp>
        <p:nvSpPr>
          <p:cNvPr id="1048595" name=""/>
          <p:cNvSpPr txBox="1"/>
          <p:nvPr/>
        </p:nvSpPr>
        <p:spPr>
          <a:xfrm>
            <a:off x="93962" y="0"/>
            <a:ext cx="8879649" cy="6733539"/>
          </a:xfrm>
          <a:prstGeom prst="rect"/>
        </p:spPr>
        <p:txBody>
          <a:bodyPr rtlCol="0" wrap="square">
            <a:spAutoFit/>
          </a:bodyPr>
          <a:p>
            <a:pPr algn="ctr"/>
            <a:r>
              <a:rPr b="1" sz="4000" i="1" lang="en-IN" u="sng">
                <a:solidFill>
                  <a:srgbClr val="000000"/>
                </a:solidFill>
              </a:rPr>
              <a:t>भारत में नियोजन</a:t>
            </a:r>
            <a:endParaRPr sz="2800" i="1" lang="en-IN">
              <a:solidFill>
                <a:srgbClr val="000000"/>
              </a:solidFill>
            </a:endParaRPr>
          </a:p>
          <a:p>
            <a:pPr algn="ctr"/>
            <a:r>
              <a:rPr b="1" sz="4000" i="1" lang="en-IN" u="sng">
                <a:solidFill>
                  <a:srgbClr val="000000"/>
                </a:solidFill>
              </a:rPr>
              <a:t> 
</a:t>
            </a:r>
            <a:r>
              <a:rPr sz="2800" i="1" lang="en-IN">
                <a:solidFill>
                  <a:srgbClr val="000000"/>
                </a:solidFill>
              </a:rPr>
              <a:t>भारत में आयोजन से अभिप्राय राज्य के अभिकरणों के द्वारा देश की आर्थिक सम्पदा और सेवाओं के एक निश्चित समय हेतु आवश्यकताओं का पूर्वानुमान लगाना है। वर्तमान परिस्थिति में कल्याणकारी राज्य (Welfare State) की अवधारणा में नियोजन के द्वारा समाज को विकसित करने का लक्ष्य रखा जाता है और यह व्यक्त किया जाता है कि आर्थिक एवं सामाजिक नियोजन साथ-साथ चलते हैं। चूँकि भारतीय अर्थव्यवस्था एक मिश्रित अर्थव्यवस्था है जहाँ सार्वजनिक एवं निजी क्षेत्र का सह अस्तित्व पाया जाता है जिसमें आर्थिक नियोजन को विकास की प्रक्रिया में केन्द्रीय स्थान दिया गया है। आर्थिक नियोजन के उद्देश्यों में आर्थिक विकास को बढ़ावा देना गरीबी एवं बेरोजगारी की समस्या का निवारण करना, सामाजिक न्याय एवं आत्मनिर्भरता प्राप्त करना, निवेश एवं पूंजी निर्माण में वृद्धि करना, मानव संसाधन का विकास करना एवं समावेशी विकास निहित है।</a:t>
            </a:r>
            <a:endParaRPr sz="2800" i="1" lang="en-IN">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pic>
        <p:nvPicPr>
          <p:cNvPr id="2097160" name=""/>
          <p:cNvPicPr>
            <a:picLocks/>
          </p:cNvPicPr>
          <p:nvPr/>
        </p:nvPicPr>
        <p:blipFill>
          <a:blip xmlns:r="http://schemas.openxmlformats.org/officeDocument/2006/relationships" r:embed="rId1"/>
          <a:stretch>
            <a:fillRect/>
          </a:stretch>
        </p:blipFill>
        <p:spPr>
          <a:xfrm rot="0">
            <a:off x="-120643" y="-173390"/>
            <a:ext cx="9385287" cy="7023762"/>
          </a:xfrm>
          <a:prstGeom prst="rect"/>
        </p:spPr>
      </p:pic>
      <p:sp>
        <p:nvSpPr>
          <p:cNvPr id="1048596" name=""/>
          <p:cNvSpPr txBox="1"/>
          <p:nvPr/>
        </p:nvSpPr>
        <p:spPr>
          <a:xfrm>
            <a:off x="800863" y="613507"/>
            <a:ext cx="7800090" cy="5552440"/>
          </a:xfrm>
          <a:prstGeom prst="rect"/>
        </p:spPr>
        <p:txBody>
          <a:bodyPr rtlCol="0" wrap="square">
            <a:spAutoFit/>
          </a:bodyPr>
          <a:p>
            <a:pPr algn="ctr"/>
            <a:r>
              <a:rPr altLang="en-US" b="1" sz="4400" i="1" lang="en-IN" u="sng">
                <a:solidFill>
                  <a:srgbClr val="000000"/>
                </a:solidFill>
              </a:rPr>
              <a:t>योजना</a:t>
            </a:r>
            <a:r>
              <a:rPr altLang="en-US" b="1" sz="4400" i="1" lang="en-US" u="sng">
                <a:solidFill>
                  <a:srgbClr val="000000"/>
                </a:solidFill>
              </a:rPr>
              <a:t> </a:t>
            </a:r>
            <a:r>
              <a:rPr altLang="en-US" b="1" sz="4400" i="1" lang="en-IN" u="sng">
                <a:solidFill>
                  <a:srgbClr val="000000"/>
                </a:solidFill>
              </a:rPr>
              <a:t>की</a:t>
            </a:r>
            <a:r>
              <a:rPr altLang="en-US" b="1" sz="4400" i="1" lang="en-US" u="sng">
                <a:solidFill>
                  <a:srgbClr val="000000"/>
                </a:solidFill>
              </a:rPr>
              <a:t> </a:t>
            </a:r>
            <a:r>
              <a:rPr altLang="en-US" b="1" sz="4400" i="1" lang="en-IN" u="sng">
                <a:solidFill>
                  <a:srgbClr val="000000"/>
                </a:solidFill>
              </a:rPr>
              <a:t>संवैधानिक</a:t>
            </a:r>
            <a:r>
              <a:rPr altLang="en-US" b="1" sz="4400" i="1" lang="en-US" u="sng">
                <a:solidFill>
                  <a:srgbClr val="000000"/>
                </a:solidFill>
              </a:rPr>
              <a:t> </a:t>
            </a:r>
            <a:r>
              <a:rPr altLang="en-US" b="1" sz="4400" i="1" lang="en-IN" u="sng">
                <a:solidFill>
                  <a:srgbClr val="000000"/>
                </a:solidFill>
              </a:rPr>
              <a:t>स्थित</a:t>
            </a:r>
            <a:r>
              <a:rPr altLang="en-US" b="1" sz="4400" i="1" lang="en-IN" u="sng">
                <a:solidFill>
                  <a:srgbClr val="000000"/>
                </a:solidFill>
              </a:rPr>
              <a:t>ि</a:t>
            </a:r>
            <a:r>
              <a:rPr altLang="en-US" b="1" sz="4400" i="1" lang="en-US" u="sng">
                <a:solidFill>
                  <a:srgbClr val="000000"/>
                </a:solidFill>
              </a:rPr>
              <a:t> </a:t>
            </a:r>
            <a:endParaRPr b="1" sz="4400" i="1" lang="en-IN" u="sng">
              <a:solidFill>
                <a:srgbClr val="000000"/>
              </a:solidFill>
            </a:endParaRPr>
          </a:p>
          <a:p>
            <a:pPr algn="ctr"/>
            <a:endParaRPr sz="3600" lang="en-IN">
              <a:solidFill>
                <a:srgbClr val="000000"/>
              </a:solidFill>
            </a:endParaRPr>
          </a:p>
          <a:p>
            <a:pPr algn="ctr"/>
            <a:r>
              <a:rPr sz="3600" lang="en-IN">
                <a:solidFill>
                  <a:srgbClr val="000000"/>
                </a:solidFill>
              </a:rPr>
              <a:t>भारत का संविधान देश का सर्वोच्च कानून है। ... यह एक प्रकार से कार्यपालिका और विधायिका के मनमाने कानूनों पर निरोधक की तरह कार्य करता है। मौलिक अधिकारों के उल्लंघन की स्थिति में इन्हें न्यायालय के माध्यम से लागू किया जा सकता है। इसके अलावा भारतीय संविधान की धर्मनिरपेक्षता को भी इसकी एक प्रमुख विशेषता माना जाता है।</a:t>
            </a:r>
            <a:endParaRPr sz="3600" lang="en-IN">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Redmi 8A Dual</dc:creator>
  <dcterms:created xsi:type="dcterms:W3CDTF">2015-05-07T19:30:45Z</dcterms:created>
  <dcterms:modified xsi:type="dcterms:W3CDTF">2025-12-09T15:59:21Z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1e9af8723cbd41fdb954b0b85aa64389</vt:lpwstr>
  </property>
</Properties>
</file>